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108.xml"/>
  <Override ContentType="application/vnd.openxmlformats-officedocument.presentationml.notesSlide+xml" PartName="/ppt/notesSlides/notesSlide109.xml"/>
  <Override ContentType="application/vnd.openxmlformats-officedocument.presentationml.notesSlide+xml" PartName="/ppt/notesSlides/notesSlide110.xml"/>
  <Override ContentType="application/vnd.openxmlformats-officedocument.presentationml.notesSlide+xml" PartName="/ppt/notesSlides/notesSlide111.xml"/>
  <Override ContentType="application/vnd.openxmlformats-officedocument.presentationml.notesSlide+xml" PartName="/ppt/notesSlides/notesSlide112.xml"/>
  <Override ContentType="application/vnd.openxmlformats-officedocument.presentationml.notesSlide+xml" PartName="/ppt/notesSlides/notesSlide113.xml"/>
  <Override ContentType="application/vnd.openxmlformats-officedocument.presentationml.notesSlide+xml" PartName="/ppt/notesSlides/notesSlide114.xml"/>
  <Override ContentType="application/vnd.openxmlformats-officedocument.presentationml.notesSlide+xml" PartName="/ppt/notesSlides/notesSlide115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slide+xml" PartName="/ppt/slides/slide42.xml"/>
  <Override ContentType="application/vnd.openxmlformats-officedocument.presentationml.slide+xml" PartName="/ppt/slides/slide43.xml"/>
  <Override ContentType="application/vnd.openxmlformats-officedocument.presentationml.slide+xml" PartName="/ppt/slides/slide44.xml"/>
  <Override ContentType="application/vnd.openxmlformats-officedocument.presentationml.slide+xml" PartName="/ppt/slides/slide45.xml"/>
  <Override ContentType="application/vnd.openxmlformats-officedocument.presentationml.slide+xml" PartName="/ppt/slides/slide46.xml"/>
  <Override ContentType="application/vnd.openxmlformats-officedocument.presentationml.slide+xml" PartName="/ppt/slides/slide47.xml"/>
  <Override ContentType="application/vnd.openxmlformats-officedocument.presentationml.slide+xml" PartName="/ppt/slides/slide48.xml"/>
  <Override ContentType="application/vnd.openxmlformats-officedocument.presentationml.slide+xml" PartName="/ppt/slides/slide49.xml"/>
  <Override ContentType="application/vnd.openxmlformats-officedocument.presentationml.slide+xml" PartName="/ppt/slides/slide50.xml"/>
  <Override ContentType="application/vnd.openxmlformats-officedocument.presentationml.slide+xml" PartName="/ppt/slides/slide51.xml"/>
  <Override ContentType="application/vnd.openxmlformats-officedocument.presentationml.slide+xml" PartName="/ppt/slides/slide52.xml"/>
  <Override ContentType="application/vnd.openxmlformats-officedocument.presentationml.slide+xml" PartName="/ppt/slides/slide53.xml"/>
  <Override ContentType="application/vnd.openxmlformats-officedocument.presentationml.slide+xml" PartName="/ppt/slides/slide54.xml"/>
  <Override ContentType="application/vnd.openxmlformats-officedocument.presentationml.slide+xml" PartName="/ppt/slides/slide55.xml"/>
  <Override ContentType="application/vnd.openxmlformats-officedocument.presentationml.slide+xml" PartName="/ppt/slides/slide56.xml"/>
  <Override ContentType="application/vnd.openxmlformats-officedocument.presentationml.slide+xml" PartName="/ppt/slides/slide57.xml"/>
  <Override ContentType="application/vnd.openxmlformats-officedocument.presentationml.slide+xml" PartName="/ppt/slides/slide58.xml"/>
  <Override ContentType="application/vnd.openxmlformats-officedocument.presentationml.slide+xml" PartName="/ppt/slides/slide59.xml"/>
  <Override ContentType="application/vnd.openxmlformats-officedocument.presentationml.slide+xml" PartName="/ppt/slides/slide60.xml"/>
  <Override ContentType="application/vnd.openxmlformats-officedocument.presentationml.slide+xml" PartName="/ppt/slides/slide61.xml"/>
  <Override ContentType="application/vnd.openxmlformats-officedocument.presentationml.slide+xml" PartName="/ppt/slides/slide62.xml"/>
  <Override ContentType="application/vnd.openxmlformats-officedocument.presentationml.slide+xml" PartName="/ppt/slides/slide63.xml"/>
  <Override ContentType="application/vnd.openxmlformats-officedocument.presentationml.slide+xml" PartName="/ppt/slides/slide64.xml"/>
  <Override ContentType="application/vnd.openxmlformats-officedocument.presentationml.slide+xml" PartName="/ppt/slides/slide65.xml"/>
  <Override ContentType="application/vnd.openxmlformats-officedocument.presentationml.slide+xml" PartName="/ppt/slides/slide66.xml"/>
  <Override ContentType="application/vnd.openxmlformats-officedocument.presentationml.slide+xml" PartName="/ppt/slides/slide67.xml"/>
  <Override ContentType="application/vnd.openxmlformats-officedocument.presentationml.slide+xml" PartName="/ppt/slides/slide68.xml"/>
  <Override ContentType="application/vnd.openxmlformats-officedocument.presentationml.slide+xml" PartName="/ppt/slides/slide69.xml"/>
  <Override ContentType="application/vnd.openxmlformats-officedocument.presentationml.slide+xml" PartName="/ppt/slides/slide70.xml"/>
  <Override ContentType="application/vnd.openxmlformats-officedocument.presentationml.slide+xml" PartName="/ppt/slides/slide71.xml"/>
  <Override ContentType="application/vnd.openxmlformats-officedocument.presentationml.slide+xml" PartName="/ppt/slides/slide72.xml"/>
  <Override ContentType="application/vnd.openxmlformats-officedocument.presentationml.slide+xml" PartName="/ppt/slides/slide73.xml"/>
  <Override ContentType="application/vnd.openxmlformats-officedocument.presentationml.slide+xml" PartName="/ppt/slides/slide74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77.xml"/>
  <Override ContentType="application/vnd.openxmlformats-officedocument.presentationml.slide+xml" PartName="/ppt/slides/slide78.xml"/>
  <Override ContentType="application/vnd.openxmlformats-officedocument.presentationml.slide+xml" PartName="/ppt/slides/slide79.xml"/>
  <Override ContentType="application/vnd.openxmlformats-officedocument.presentationml.slide+xml" PartName="/ppt/slides/slide80.xml"/>
  <Override ContentType="application/vnd.openxmlformats-officedocument.presentationml.slide+xml" PartName="/ppt/slides/slide81.xml"/>
  <Override ContentType="application/vnd.openxmlformats-officedocument.presentationml.slide+xml" PartName="/ppt/slides/slide82.xml"/>
  <Override ContentType="application/vnd.openxmlformats-officedocument.presentationml.slide+xml" PartName="/ppt/slides/slide83.xml"/>
  <Override ContentType="application/vnd.openxmlformats-officedocument.presentationml.slide+xml" PartName="/ppt/slides/slide84.xml"/>
  <Override ContentType="application/vnd.openxmlformats-officedocument.presentationml.slide+xml" PartName="/ppt/slides/slide85.xml"/>
  <Override ContentType="application/vnd.openxmlformats-officedocument.presentationml.slide+xml" PartName="/ppt/slides/slide86.xml"/>
  <Override ContentType="application/vnd.openxmlformats-officedocument.presentationml.slide+xml" PartName="/ppt/slides/slide87.xml"/>
  <Override ContentType="application/vnd.openxmlformats-officedocument.presentationml.slide+xml" PartName="/ppt/slides/slide88.xml"/>
  <Override ContentType="application/vnd.openxmlformats-officedocument.presentationml.slide+xml" PartName="/ppt/slides/slide89.xml"/>
  <Override ContentType="application/vnd.openxmlformats-officedocument.presentationml.slide+xml" PartName="/ppt/slides/slide90.xml"/>
  <Override ContentType="application/vnd.openxmlformats-officedocument.presentationml.slide+xml" PartName="/ppt/slides/slide91.xml"/>
  <Override ContentType="application/vnd.openxmlformats-officedocument.presentationml.slide+xml" PartName="/ppt/slides/slide92.xml"/>
  <Override ContentType="application/vnd.openxmlformats-officedocument.presentationml.slide+xml" PartName="/ppt/slides/slide93.xml"/>
  <Override ContentType="application/vnd.openxmlformats-officedocument.presentationml.slide+xml" PartName="/ppt/slides/slide94.xml"/>
  <Override ContentType="application/vnd.openxmlformats-officedocument.presentationml.slide+xml" PartName="/ppt/slides/slide95.xml"/>
  <Override ContentType="application/vnd.openxmlformats-officedocument.presentationml.slide+xml" PartName="/ppt/slides/slide96.xml"/>
  <Override ContentType="application/vnd.openxmlformats-officedocument.presentationml.slide+xml" PartName="/ppt/slides/slide97.xml"/>
  <Override ContentType="application/vnd.openxmlformats-officedocument.presentationml.slide+xml" PartName="/ppt/slides/slide98.xml"/>
  <Override ContentType="application/vnd.openxmlformats-officedocument.presentationml.slide+xml" PartName="/ppt/slides/slide99.xml"/>
  <Override ContentType="application/vnd.openxmlformats-officedocument.presentationml.slide+xml" PartName="/ppt/slides/slide100.xml"/>
  <Override ContentType="application/vnd.openxmlformats-officedocument.presentationml.slide+xml" PartName="/ppt/slides/slide101.xml"/>
  <Override ContentType="application/vnd.openxmlformats-officedocument.presentationml.slide+xml" PartName="/ppt/slides/slide102.xml"/>
  <Override ContentType="application/vnd.openxmlformats-officedocument.presentationml.slide+xml" PartName="/ppt/slides/slide103.xml"/>
  <Override ContentType="application/vnd.openxmlformats-officedocument.presentationml.slide+xml" PartName="/ppt/slides/slide104.xml"/>
  <Override ContentType="application/vnd.openxmlformats-officedocument.presentationml.slide+xml" PartName="/ppt/slides/slide105.xml"/>
  <Override ContentType="application/vnd.openxmlformats-officedocument.presentationml.slide+xml" PartName="/ppt/slides/slide106.xml"/>
  <Override ContentType="application/vnd.openxmlformats-officedocument.presentationml.slide+xml" PartName="/ppt/slides/slide107.xml"/>
  <Override ContentType="application/vnd.openxmlformats-officedocument.presentationml.slide+xml" PartName="/ppt/slides/slide108.xml"/>
  <Override ContentType="application/vnd.openxmlformats-officedocument.presentationml.slide+xml" PartName="/ppt/slides/slide109.xml"/>
  <Override ContentType="application/vnd.openxmlformats-officedocument.presentationml.slide+xml" PartName="/ppt/slides/slide110.xml"/>
  <Override ContentType="application/vnd.openxmlformats-officedocument.presentationml.slide+xml" PartName="/ppt/slides/slide111.xml"/>
  <Override ContentType="application/vnd.openxmlformats-officedocument.presentationml.slide+xml" PartName="/ppt/slides/slide112.xml"/>
  <Override ContentType="application/vnd.openxmlformats-officedocument.presentationml.slide+xml" PartName="/ppt/slides/slide113.xml"/>
  <Override ContentType="application/vnd.openxmlformats-officedocument.presentationml.slide+xml" PartName="/ppt/slides/slide114.xml"/>
  <Override ContentType="application/vnd.openxmlformats-officedocument.presentationml.slide+xml" PartName="/ppt/slides/slide1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21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  <p:sldId id="347" r:id="rId97"/>
    <p:sldId id="348" r:id="rId98"/>
    <p:sldId id="349" r:id="rId99"/>
    <p:sldId id="350" r:id="rId100"/>
    <p:sldId id="351" r:id="rId101"/>
    <p:sldId id="352" r:id="rId102"/>
    <p:sldId id="353" r:id="rId103"/>
    <p:sldId id="354" r:id="rId104"/>
    <p:sldId id="355" r:id="rId105"/>
    <p:sldId id="356" r:id="rId106"/>
    <p:sldId id="357" r:id="rId107"/>
    <p:sldId id="358" r:id="rId108"/>
    <p:sldId id="359" r:id="rId109"/>
    <p:sldId id="360" r:id="rId110"/>
    <p:sldId id="361" r:id="rId111"/>
    <p:sldId id="362" r:id="rId112"/>
    <p:sldId id="363" r:id="rId113"/>
    <p:sldId id="364" r:id="rId114"/>
    <p:sldId id="365" r:id="rId115"/>
    <p:sldId id="366" r:id="rId116"/>
    <p:sldId id="367" r:id="rId117"/>
    <p:sldId id="368" r:id="rId118"/>
    <p:sldId id="369" r:id="rId119"/>
    <p:sldId id="370" r:id="rId120"/>
  </p:sldIdLst>
  <p:sldSz cx="18288000" cy="10287000"/>
  <p:notesSz cx="6858000" cy="9144000"/>
  <p:embeddedFontLst>
    <p:embeddedFont>
      <p:font typeface="Arial" charset="1" panose="020B0604020202020204"/>
      <p:regular r:id="rId124"/>
    </p:embeddedFont>
    <p:embeddedFont>
      <p:font typeface="Georgia Bold" charset="1" panose="02040802050405020203"/>
      <p:regular r:id="rId125"/>
    </p:embeddedFont>
    <p:embeddedFont>
      <p:font typeface="Arial Bold" charset="1" panose="020B0704020202020204"/>
      <p:regular r:id="rId126"/>
    </p:embeddedFont>
    <p:embeddedFont>
      <p:font typeface="Georgia" charset="1" panose="02040502050405020303"/>
      <p:regular r:id="rId129"/>
    </p:embeddedFont>
    <p:embeddedFont>
      <p:font typeface="Georgia Bold Italics" charset="1" panose="02040802050405090203"/>
      <p:regular r:id="rId138"/>
    </p:embeddedFont>
    <p:embeddedFont>
      <p:font typeface="Georgia Italics" charset="1" panose="02040502050405090303"/>
      <p:regular r:id="rId145"/>
    </p:embeddedFont>
    <p:embeddedFont>
      <p:font typeface="Arial Bold Italics" charset="1" panose="020B0704020202090204"/>
      <p:regular r:id="rId14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00" Target="slides/slide95.xml" Type="http://schemas.openxmlformats.org/officeDocument/2006/relationships/slide"/><Relationship Id="rId101" Target="slides/slide96.xml" Type="http://schemas.openxmlformats.org/officeDocument/2006/relationships/slide"/><Relationship Id="rId102" Target="slides/slide97.xml" Type="http://schemas.openxmlformats.org/officeDocument/2006/relationships/slide"/><Relationship Id="rId103" Target="slides/slide98.xml" Type="http://schemas.openxmlformats.org/officeDocument/2006/relationships/slide"/><Relationship Id="rId104" Target="slides/slide99.xml" Type="http://schemas.openxmlformats.org/officeDocument/2006/relationships/slide"/><Relationship Id="rId105" Target="slides/slide100.xml" Type="http://schemas.openxmlformats.org/officeDocument/2006/relationships/slide"/><Relationship Id="rId106" Target="slides/slide101.xml" Type="http://schemas.openxmlformats.org/officeDocument/2006/relationships/slide"/><Relationship Id="rId107" Target="slides/slide102.xml" Type="http://schemas.openxmlformats.org/officeDocument/2006/relationships/slide"/><Relationship Id="rId108" Target="slides/slide103.xml" Type="http://schemas.openxmlformats.org/officeDocument/2006/relationships/slide"/><Relationship Id="rId109" Target="slides/slide104.xml" Type="http://schemas.openxmlformats.org/officeDocument/2006/relationships/slide"/><Relationship Id="rId11" Target="slides/slide6.xml" Type="http://schemas.openxmlformats.org/officeDocument/2006/relationships/slide"/><Relationship Id="rId110" Target="slides/slide105.xml" Type="http://schemas.openxmlformats.org/officeDocument/2006/relationships/slide"/><Relationship Id="rId111" Target="slides/slide106.xml" Type="http://schemas.openxmlformats.org/officeDocument/2006/relationships/slide"/><Relationship Id="rId112" Target="slides/slide107.xml" Type="http://schemas.openxmlformats.org/officeDocument/2006/relationships/slide"/><Relationship Id="rId113" Target="slides/slide108.xml" Type="http://schemas.openxmlformats.org/officeDocument/2006/relationships/slide"/><Relationship Id="rId114" Target="slides/slide109.xml" Type="http://schemas.openxmlformats.org/officeDocument/2006/relationships/slide"/><Relationship Id="rId115" Target="slides/slide110.xml" Type="http://schemas.openxmlformats.org/officeDocument/2006/relationships/slide"/><Relationship Id="rId116" Target="slides/slide111.xml" Type="http://schemas.openxmlformats.org/officeDocument/2006/relationships/slide"/><Relationship Id="rId117" Target="slides/slide112.xml" Type="http://schemas.openxmlformats.org/officeDocument/2006/relationships/slide"/><Relationship Id="rId118" Target="slides/slide113.xml" Type="http://schemas.openxmlformats.org/officeDocument/2006/relationships/slide"/><Relationship Id="rId119" Target="slides/slide114.xml" Type="http://schemas.openxmlformats.org/officeDocument/2006/relationships/slide"/><Relationship Id="rId12" Target="slides/slide7.xml" Type="http://schemas.openxmlformats.org/officeDocument/2006/relationships/slide"/><Relationship Id="rId120" Target="slides/slide115.xml" Type="http://schemas.openxmlformats.org/officeDocument/2006/relationships/slide"/><Relationship Id="rId121" Target="notesMasters/notesMaster1.xml" Type="http://schemas.openxmlformats.org/officeDocument/2006/relationships/notesMaster"/><Relationship Id="rId122" Target="theme/theme2.xml" Type="http://schemas.openxmlformats.org/officeDocument/2006/relationships/theme"/><Relationship Id="rId123" Target="notesSlides/notesSlide1.xml" Type="http://schemas.openxmlformats.org/officeDocument/2006/relationships/notesSlide"/><Relationship Id="rId124" Target="fonts/font124.fntdata" Type="http://schemas.openxmlformats.org/officeDocument/2006/relationships/font"/><Relationship Id="rId125" Target="fonts/font125.fntdata" Type="http://schemas.openxmlformats.org/officeDocument/2006/relationships/font"/><Relationship Id="rId126" Target="fonts/font126.fntdata" Type="http://schemas.openxmlformats.org/officeDocument/2006/relationships/font"/><Relationship Id="rId127" Target="notesSlides/notesSlide2.xml" Type="http://schemas.openxmlformats.org/officeDocument/2006/relationships/notesSlide"/><Relationship Id="rId128" Target="notesSlides/notesSlide3.xml" Type="http://schemas.openxmlformats.org/officeDocument/2006/relationships/notesSlide"/><Relationship Id="rId129" Target="fonts/font129.fntdata" Type="http://schemas.openxmlformats.org/officeDocument/2006/relationships/font"/><Relationship Id="rId13" Target="slides/slide8.xml" Type="http://schemas.openxmlformats.org/officeDocument/2006/relationships/slide"/><Relationship Id="rId130" Target="notesSlides/notesSlide4.xml" Type="http://schemas.openxmlformats.org/officeDocument/2006/relationships/notesSlide"/><Relationship Id="rId131" Target="notesSlides/notesSlide5.xml" Type="http://schemas.openxmlformats.org/officeDocument/2006/relationships/notesSlide"/><Relationship Id="rId132" Target="notesSlides/notesSlide6.xml" Type="http://schemas.openxmlformats.org/officeDocument/2006/relationships/notesSlide"/><Relationship Id="rId133" Target="notesSlides/notesSlide7.xml" Type="http://schemas.openxmlformats.org/officeDocument/2006/relationships/notesSlide"/><Relationship Id="rId134" Target="notesSlides/notesSlide8.xml" Type="http://schemas.openxmlformats.org/officeDocument/2006/relationships/notesSlide"/><Relationship Id="rId135" Target="notesSlides/notesSlide9.xml" Type="http://schemas.openxmlformats.org/officeDocument/2006/relationships/notesSlide"/><Relationship Id="rId136" Target="notesSlides/notesSlide10.xml" Type="http://schemas.openxmlformats.org/officeDocument/2006/relationships/notesSlide"/><Relationship Id="rId137" Target="notesSlides/notesSlide11.xml" Type="http://schemas.openxmlformats.org/officeDocument/2006/relationships/notesSlide"/><Relationship Id="rId138" Target="fonts/font138.fntdata" Type="http://schemas.openxmlformats.org/officeDocument/2006/relationships/font"/><Relationship Id="rId139" Target="notesSlides/notesSlide12.xml" Type="http://schemas.openxmlformats.org/officeDocument/2006/relationships/notesSlide"/><Relationship Id="rId14" Target="slides/slide9.xml" Type="http://schemas.openxmlformats.org/officeDocument/2006/relationships/slide"/><Relationship Id="rId140" Target="notesSlides/notesSlide13.xml" Type="http://schemas.openxmlformats.org/officeDocument/2006/relationships/notesSlide"/><Relationship Id="rId141" Target="notesSlides/notesSlide14.xml" Type="http://schemas.openxmlformats.org/officeDocument/2006/relationships/notesSlide"/><Relationship Id="rId142" Target="notesSlides/notesSlide15.xml" Type="http://schemas.openxmlformats.org/officeDocument/2006/relationships/notesSlide"/><Relationship Id="rId143" Target="notesSlides/notesSlide16.xml" Type="http://schemas.openxmlformats.org/officeDocument/2006/relationships/notesSlide"/><Relationship Id="rId144" Target="notesSlides/notesSlide17.xml" Type="http://schemas.openxmlformats.org/officeDocument/2006/relationships/notesSlide"/><Relationship Id="rId145" Target="fonts/font145.fntdata" Type="http://schemas.openxmlformats.org/officeDocument/2006/relationships/font"/><Relationship Id="rId146" Target="notesSlides/notesSlide18.xml" Type="http://schemas.openxmlformats.org/officeDocument/2006/relationships/notesSlide"/><Relationship Id="rId147" Target="notesSlides/notesSlide19.xml" Type="http://schemas.openxmlformats.org/officeDocument/2006/relationships/notesSlide"/><Relationship Id="rId148" Target="fonts/font148.fntdata" Type="http://schemas.openxmlformats.org/officeDocument/2006/relationships/font"/><Relationship Id="rId149" Target="notesSlides/notesSlide20.xml" Type="http://schemas.openxmlformats.org/officeDocument/2006/relationships/notesSlide"/><Relationship Id="rId15" Target="slides/slide10.xml" Type="http://schemas.openxmlformats.org/officeDocument/2006/relationships/slide"/><Relationship Id="rId150" Target="notesSlides/notesSlide21.xml" Type="http://schemas.openxmlformats.org/officeDocument/2006/relationships/notesSlide"/><Relationship Id="rId151" Target="notesSlides/notesSlide22.xml" Type="http://schemas.openxmlformats.org/officeDocument/2006/relationships/notesSlide"/><Relationship Id="rId152" Target="notesSlides/notesSlide23.xml" Type="http://schemas.openxmlformats.org/officeDocument/2006/relationships/notesSlide"/><Relationship Id="rId153" Target="notesSlides/notesSlide24.xml" Type="http://schemas.openxmlformats.org/officeDocument/2006/relationships/notesSlide"/><Relationship Id="rId154" Target="notesSlides/notesSlide25.xml" Type="http://schemas.openxmlformats.org/officeDocument/2006/relationships/notesSlide"/><Relationship Id="rId155" Target="notesSlides/notesSlide26.xml" Type="http://schemas.openxmlformats.org/officeDocument/2006/relationships/notesSlide"/><Relationship Id="rId156" Target="notesSlides/notesSlide27.xml" Type="http://schemas.openxmlformats.org/officeDocument/2006/relationships/notesSlide"/><Relationship Id="rId157" Target="notesSlides/notesSlide28.xml" Type="http://schemas.openxmlformats.org/officeDocument/2006/relationships/notesSlide"/><Relationship Id="rId158" Target="notesSlides/notesSlide29.xml" Type="http://schemas.openxmlformats.org/officeDocument/2006/relationships/notesSlide"/><Relationship Id="rId159" Target="notesSlides/notesSlide30.xml" Type="http://schemas.openxmlformats.org/officeDocument/2006/relationships/notesSlide"/><Relationship Id="rId16" Target="slides/slide11.xml" Type="http://schemas.openxmlformats.org/officeDocument/2006/relationships/slide"/><Relationship Id="rId160" Target="notesSlides/notesSlide31.xml" Type="http://schemas.openxmlformats.org/officeDocument/2006/relationships/notesSlide"/><Relationship Id="rId161" Target="notesSlides/notesSlide32.xml" Type="http://schemas.openxmlformats.org/officeDocument/2006/relationships/notesSlide"/><Relationship Id="rId162" Target="notesSlides/notesSlide33.xml" Type="http://schemas.openxmlformats.org/officeDocument/2006/relationships/notesSlide"/><Relationship Id="rId163" Target="notesSlides/notesSlide34.xml" Type="http://schemas.openxmlformats.org/officeDocument/2006/relationships/notesSlide"/><Relationship Id="rId164" Target="notesSlides/notesSlide35.xml" Type="http://schemas.openxmlformats.org/officeDocument/2006/relationships/notesSlide"/><Relationship Id="rId165" Target="notesSlides/notesSlide36.xml" Type="http://schemas.openxmlformats.org/officeDocument/2006/relationships/notesSlide"/><Relationship Id="rId166" Target="notesSlides/notesSlide37.xml" Type="http://schemas.openxmlformats.org/officeDocument/2006/relationships/notesSlide"/><Relationship Id="rId167" Target="notesSlides/notesSlide38.xml" Type="http://schemas.openxmlformats.org/officeDocument/2006/relationships/notesSlide"/><Relationship Id="rId168" Target="notesSlides/notesSlide39.xml" Type="http://schemas.openxmlformats.org/officeDocument/2006/relationships/notesSlide"/><Relationship Id="rId169" Target="notesSlides/notesSlide40.xml" Type="http://schemas.openxmlformats.org/officeDocument/2006/relationships/notesSlide"/><Relationship Id="rId17" Target="slides/slide12.xml" Type="http://schemas.openxmlformats.org/officeDocument/2006/relationships/slide"/><Relationship Id="rId170" Target="notesSlides/notesSlide41.xml" Type="http://schemas.openxmlformats.org/officeDocument/2006/relationships/notesSlide"/><Relationship Id="rId171" Target="notesSlides/notesSlide42.xml" Type="http://schemas.openxmlformats.org/officeDocument/2006/relationships/notesSlide"/><Relationship Id="rId172" Target="notesSlides/notesSlide43.xml" Type="http://schemas.openxmlformats.org/officeDocument/2006/relationships/notesSlide"/><Relationship Id="rId173" Target="notesSlides/notesSlide44.xml" Type="http://schemas.openxmlformats.org/officeDocument/2006/relationships/notesSlide"/><Relationship Id="rId174" Target="notesSlides/notesSlide45.xml" Type="http://schemas.openxmlformats.org/officeDocument/2006/relationships/notesSlide"/><Relationship Id="rId175" Target="notesSlides/notesSlide46.xml" Type="http://schemas.openxmlformats.org/officeDocument/2006/relationships/notesSlide"/><Relationship Id="rId176" Target="notesSlides/notesSlide47.xml" Type="http://schemas.openxmlformats.org/officeDocument/2006/relationships/notesSlide"/><Relationship Id="rId177" Target="notesSlides/notesSlide48.xml" Type="http://schemas.openxmlformats.org/officeDocument/2006/relationships/notesSlide"/><Relationship Id="rId178" Target="notesSlides/notesSlide49.xml" Type="http://schemas.openxmlformats.org/officeDocument/2006/relationships/notesSlide"/><Relationship Id="rId179" Target="notesSlides/notesSlide50.xml" Type="http://schemas.openxmlformats.org/officeDocument/2006/relationships/notesSlide"/><Relationship Id="rId18" Target="slides/slide13.xml" Type="http://schemas.openxmlformats.org/officeDocument/2006/relationships/slide"/><Relationship Id="rId180" Target="notesSlides/notesSlide51.xml" Type="http://schemas.openxmlformats.org/officeDocument/2006/relationships/notesSlide"/><Relationship Id="rId181" Target="notesSlides/notesSlide52.xml" Type="http://schemas.openxmlformats.org/officeDocument/2006/relationships/notesSlide"/><Relationship Id="rId182" Target="notesSlides/notesSlide53.xml" Type="http://schemas.openxmlformats.org/officeDocument/2006/relationships/notesSlide"/><Relationship Id="rId183" Target="notesSlides/notesSlide54.xml" Type="http://schemas.openxmlformats.org/officeDocument/2006/relationships/notesSlide"/><Relationship Id="rId184" Target="notesSlides/notesSlide55.xml" Type="http://schemas.openxmlformats.org/officeDocument/2006/relationships/notesSlide"/><Relationship Id="rId185" Target="notesSlides/notesSlide56.xml" Type="http://schemas.openxmlformats.org/officeDocument/2006/relationships/notesSlide"/><Relationship Id="rId186" Target="notesSlides/notesSlide57.xml" Type="http://schemas.openxmlformats.org/officeDocument/2006/relationships/notesSlide"/><Relationship Id="rId187" Target="notesSlides/notesSlide58.xml" Type="http://schemas.openxmlformats.org/officeDocument/2006/relationships/notesSlide"/><Relationship Id="rId188" Target="notesSlides/notesSlide59.xml" Type="http://schemas.openxmlformats.org/officeDocument/2006/relationships/notesSlide"/><Relationship Id="rId189" Target="notesSlides/notesSlide60.xml" Type="http://schemas.openxmlformats.org/officeDocument/2006/relationships/notesSlide"/><Relationship Id="rId19" Target="slides/slide14.xml" Type="http://schemas.openxmlformats.org/officeDocument/2006/relationships/slide"/><Relationship Id="rId190" Target="notesSlides/notesSlide61.xml" Type="http://schemas.openxmlformats.org/officeDocument/2006/relationships/notesSlide"/><Relationship Id="rId191" Target="notesSlides/notesSlide62.xml" Type="http://schemas.openxmlformats.org/officeDocument/2006/relationships/notesSlide"/><Relationship Id="rId192" Target="notesSlides/notesSlide63.xml" Type="http://schemas.openxmlformats.org/officeDocument/2006/relationships/notesSlide"/><Relationship Id="rId193" Target="notesSlides/notesSlide64.xml" Type="http://schemas.openxmlformats.org/officeDocument/2006/relationships/notesSlide"/><Relationship Id="rId194" Target="notesSlides/notesSlide65.xml" Type="http://schemas.openxmlformats.org/officeDocument/2006/relationships/notesSlide"/><Relationship Id="rId195" Target="notesSlides/notesSlide66.xml" Type="http://schemas.openxmlformats.org/officeDocument/2006/relationships/notesSlide"/><Relationship Id="rId196" Target="notesSlides/notesSlide67.xml" Type="http://schemas.openxmlformats.org/officeDocument/2006/relationships/notesSlide"/><Relationship Id="rId197" Target="notesSlides/notesSlide68.xml" Type="http://schemas.openxmlformats.org/officeDocument/2006/relationships/notesSlide"/><Relationship Id="rId198" Target="notesSlides/notesSlide69.xml" Type="http://schemas.openxmlformats.org/officeDocument/2006/relationships/notesSlide"/><Relationship Id="rId199" Target="notesSlides/notesSlide70.xml" Type="http://schemas.openxmlformats.org/officeDocument/2006/relationships/notes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00" Target="notesSlides/notesSlide71.xml" Type="http://schemas.openxmlformats.org/officeDocument/2006/relationships/notesSlide"/><Relationship Id="rId201" Target="notesSlides/notesSlide72.xml" Type="http://schemas.openxmlformats.org/officeDocument/2006/relationships/notesSlide"/><Relationship Id="rId202" Target="notesSlides/notesSlide73.xml" Type="http://schemas.openxmlformats.org/officeDocument/2006/relationships/notesSlide"/><Relationship Id="rId203" Target="notesSlides/notesSlide74.xml" Type="http://schemas.openxmlformats.org/officeDocument/2006/relationships/notesSlide"/><Relationship Id="rId204" Target="notesSlides/notesSlide75.xml" Type="http://schemas.openxmlformats.org/officeDocument/2006/relationships/notesSlide"/><Relationship Id="rId205" Target="notesSlides/notesSlide76.xml" Type="http://schemas.openxmlformats.org/officeDocument/2006/relationships/notesSlide"/><Relationship Id="rId206" Target="notesSlides/notesSlide77.xml" Type="http://schemas.openxmlformats.org/officeDocument/2006/relationships/notesSlide"/><Relationship Id="rId207" Target="notesSlides/notesSlide78.xml" Type="http://schemas.openxmlformats.org/officeDocument/2006/relationships/notesSlide"/><Relationship Id="rId208" Target="notesSlides/notesSlide79.xml" Type="http://schemas.openxmlformats.org/officeDocument/2006/relationships/notesSlide"/><Relationship Id="rId209" Target="notesSlides/notesSlide80.xml" Type="http://schemas.openxmlformats.org/officeDocument/2006/relationships/notesSlide"/><Relationship Id="rId21" Target="slides/slide16.xml" Type="http://schemas.openxmlformats.org/officeDocument/2006/relationships/slide"/><Relationship Id="rId210" Target="notesSlides/notesSlide81.xml" Type="http://schemas.openxmlformats.org/officeDocument/2006/relationships/notesSlide"/><Relationship Id="rId211" Target="notesSlides/notesSlide82.xml" Type="http://schemas.openxmlformats.org/officeDocument/2006/relationships/notesSlide"/><Relationship Id="rId212" Target="notesSlides/notesSlide83.xml" Type="http://schemas.openxmlformats.org/officeDocument/2006/relationships/notesSlide"/><Relationship Id="rId213" Target="notesSlides/notesSlide84.xml" Type="http://schemas.openxmlformats.org/officeDocument/2006/relationships/notesSlide"/><Relationship Id="rId214" Target="notesSlides/notesSlide85.xml" Type="http://schemas.openxmlformats.org/officeDocument/2006/relationships/notesSlide"/><Relationship Id="rId215" Target="notesSlides/notesSlide86.xml" Type="http://schemas.openxmlformats.org/officeDocument/2006/relationships/notesSlide"/><Relationship Id="rId216" Target="notesSlides/notesSlide87.xml" Type="http://schemas.openxmlformats.org/officeDocument/2006/relationships/notesSlide"/><Relationship Id="rId217" Target="notesSlides/notesSlide88.xml" Type="http://schemas.openxmlformats.org/officeDocument/2006/relationships/notesSlide"/><Relationship Id="rId218" Target="notesSlides/notesSlide89.xml" Type="http://schemas.openxmlformats.org/officeDocument/2006/relationships/notesSlide"/><Relationship Id="rId219" Target="notesSlides/notesSlide90.xml" Type="http://schemas.openxmlformats.org/officeDocument/2006/relationships/notesSlide"/><Relationship Id="rId22" Target="slides/slide17.xml" Type="http://schemas.openxmlformats.org/officeDocument/2006/relationships/slide"/><Relationship Id="rId220" Target="notesSlides/notesSlide91.xml" Type="http://schemas.openxmlformats.org/officeDocument/2006/relationships/notesSlide"/><Relationship Id="rId221" Target="notesSlides/notesSlide92.xml" Type="http://schemas.openxmlformats.org/officeDocument/2006/relationships/notesSlide"/><Relationship Id="rId222" Target="notesSlides/notesSlide93.xml" Type="http://schemas.openxmlformats.org/officeDocument/2006/relationships/notesSlide"/><Relationship Id="rId223" Target="notesSlides/notesSlide94.xml" Type="http://schemas.openxmlformats.org/officeDocument/2006/relationships/notesSlide"/><Relationship Id="rId224" Target="notesSlides/notesSlide95.xml" Type="http://schemas.openxmlformats.org/officeDocument/2006/relationships/notesSlide"/><Relationship Id="rId225" Target="notesSlides/notesSlide96.xml" Type="http://schemas.openxmlformats.org/officeDocument/2006/relationships/notesSlide"/><Relationship Id="rId226" Target="notesSlides/notesSlide97.xml" Type="http://schemas.openxmlformats.org/officeDocument/2006/relationships/notesSlide"/><Relationship Id="rId227" Target="notesSlides/notesSlide98.xml" Type="http://schemas.openxmlformats.org/officeDocument/2006/relationships/notesSlide"/><Relationship Id="rId228" Target="notesSlides/notesSlide99.xml" Type="http://schemas.openxmlformats.org/officeDocument/2006/relationships/notesSlide"/><Relationship Id="rId229" Target="notesSlides/notesSlide100.xml" Type="http://schemas.openxmlformats.org/officeDocument/2006/relationships/notesSlide"/><Relationship Id="rId23" Target="slides/slide18.xml" Type="http://schemas.openxmlformats.org/officeDocument/2006/relationships/slide"/><Relationship Id="rId230" Target="notesSlides/notesSlide101.xml" Type="http://schemas.openxmlformats.org/officeDocument/2006/relationships/notesSlide"/><Relationship Id="rId231" Target="notesSlides/notesSlide102.xml" Type="http://schemas.openxmlformats.org/officeDocument/2006/relationships/notesSlide"/><Relationship Id="rId232" Target="notesSlides/notesSlide103.xml" Type="http://schemas.openxmlformats.org/officeDocument/2006/relationships/notesSlide"/><Relationship Id="rId233" Target="notesSlides/notesSlide104.xml" Type="http://schemas.openxmlformats.org/officeDocument/2006/relationships/notesSlide"/><Relationship Id="rId234" Target="notesSlides/notesSlide105.xml" Type="http://schemas.openxmlformats.org/officeDocument/2006/relationships/notesSlide"/><Relationship Id="rId235" Target="notesSlides/notesSlide106.xml" Type="http://schemas.openxmlformats.org/officeDocument/2006/relationships/notesSlide"/><Relationship Id="rId236" Target="notesSlides/notesSlide107.xml" Type="http://schemas.openxmlformats.org/officeDocument/2006/relationships/notesSlide"/><Relationship Id="rId237" Target="notesSlides/notesSlide108.xml" Type="http://schemas.openxmlformats.org/officeDocument/2006/relationships/notesSlide"/><Relationship Id="rId238" Target="notesSlides/notesSlide109.xml" Type="http://schemas.openxmlformats.org/officeDocument/2006/relationships/notesSlide"/><Relationship Id="rId239" Target="notesSlides/notesSlide110.xml" Type="http://schemas.openxmlformats.org/officeDocument/2006/relationships/notesSlide"/><Relationship Id="rId24" Target="slides/slide19.xml" Type="http://schemas.openxmlformats.org/officeDocument/2006/relationships/slide"/><Relationship Id="rId240" Target="notesSlides/notesSlide111.xml" Type="http://schemas.openxmlformats.org/officeDocument/2006/relationships/notesSlide"/><Relationship Id="rId241" Target="notesSlides/notesSlide112.xml" Type="http://schemas.openxmlformats.org/officeDocument/2006/relationships/notesSlide"/><Relationship Id="rId242" Target="notesSlides/notesSlide113.xml" Type="http://schemas.openxmlformats.org/officeDocument/2006/relationships/notesSlide"/><Relationship Id="rId243" Target="notesSlides/notesSlide114.xml" Type="http://schemas.openxmlformats.org/officeDocument/2006/relationships/notesSlide"/><Relationship Id="rId244" Target="notesSlides/notesSlide115.xml" Type="http://schemas.openxmlformats.org/officeDocument/2006/relationships/notes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slides/slide35.xml" Type="http://schemas.openxmlformats.org/officeDocument/2006/relationships/slide"/><Relationship Id="rId41" Target="slides/slide36.xml" Type="http://schemas.openxmlformats.org/officeDocument/2006/relationships/slide"/><Relationship Id="rId42" Target="slides/slide37.xml" Type="http://schemas.openxmlformats.org/officeDocument/2006/relationships/slide"/><Relationship Id="rId43" Target="slides/slide38.xml" Type="http://schemas.openxmlformats.org/officeDocument/2006/relationships/slide"/><Relationship Id="rId44" Target="slides/slide39.xml" Type="http://schemas.openxmlformats.org/officeDocument/2006/relationships/slide"/><Relationship Id="rId45" Target="slides/slide40.xml" Type="http://schemas.openxmlformats.org/officeDocument/2006/relationships/slide"/><Relationship Id="rId46" Target="slides/slide41.xml" Type="http://schemas.openxmlformats.org/officeDocument/2006/relationships/slide"/><Relationship Id="rId47" Target="slides/slide42.xml" Type="http://schemas.openxmlformats.org/officeDocument/2006/relationships/slide"/><Relationship Id="rId48" Target="slides/slide43.xml" Type="http://schemas.openxmlformats.org/officeDocument/2006/relationships/slide"/><Relationship Id="rId49" Target="slides/slide44.xml" Type="http://schemas.openxmlformats.org/officeDocument/2006/relationships/slide"/><Relationship Id="rId5" Target="tableStyles.xml" Type="http://schemas.openxmlformats.org/officeDocument/2006/relationships/tableStyles"/><Relationship Id="rId50" Target="slides/slide45.xml" Type="http://schemas.openxmlformats.org/officeDocument/2006/relationships/slide"/><Relationship Id="rId51" Target="slides/slide46.xml" Type="http://schemas.openxmlformats.org/officeDocument/2006/relationships/slide"/><Relationship Id="rId52" Target="slides/slide47.xml" Type="http://schemas.openxmlformats.org/officeDocument/2006/relationships/slide"/><Relationship Id="rId53" Target="slides/slide48.xml" Type="http://schemas.openxmlformats.org/officeDocument/2006/relationships/slide"/><Relationship Id="rId54" Target="slides/slide49.xml" Type="http://schemas.openxmlformats.org/officeDocument/2006/relationships/slide"/><Relationship Id="rId55" Target="slides/slide50.xml" Type="http://schemas.openxmlformats.org/officeDocument/2006/relationships/slide"/><Relationship Id="rId56" Target="slides/slide51.xml" Type="http://schemas.openxmlformats.org/officeDocument/2006/relationships/slide"/><Relationship Id="rId57" Target="slides/slide52.xml" Type="http://schemas.openxmlformats.org/officeDocument/2006/relationships/slide"/><Relationship Id="rId58" Target="slides/slide53.xml" Type="http://schemas.openxmlformats.org/officeDocument/2006/relationships/slide"/><Relationship Id="rId59" Target="slides/slide54.xml" Type="http://schemas.openxmlformats.org/officeDocument/2006/relationships/slide"/><Relationship Id="rId6" Target="slides/slide1.xml" Type="http://schemas.openxmlformats.org/officeDocument/2006/relationships/slide"/><Relationship Id="rId60" Target="slides/slide55.xml" Type="http://schemas.openxmlformats.org/officeDocument/2006/relationships/slide"/><Relationship Id="rId61" Target="slides/slide56.xml" Type="http://schemas.openxmlformats.org/officeDocument/2006/relationships/slide"/><Relationship Id="rId62" Target="slides/slide57.xml" Type="http://schemas.openxmlformats.org/officeDocument/2006/relationships/slide"/><Relationship Id="rId63" Target="slides/slide58.xml" Type="http://schemas.openxmlformats.org/officeDocument/2006/relationships/slide"/><Relationship Id="rId64" Target="slides/slide59.xml" Type="http://schemas.openxmlformats.org/officeDocument/2006/relationships/slide"/><Relationship Id="rId65" Target="slides/slide60.xml" Type="http://schemas.openxmlformats.org/officeDocument/2006/relationships/slide"/><Relationship Id="rId66" Target="slides/slide61.xml" Type="http://schemas.openxmlformats.org/officeDocument/2006/relationships/slide"/><Relationship Id="rId67" Target="slides/slide62.xml" Type="http://schemas.openxmlformats.org/officeDocument/2006/relationships/slide"/><Relationship Id="rId68" Target="slides/slide63.xml" Type="http://schemas.openxmlformats.org/officeDocument/2006/relationships/slide"/><Relationship Id="rId69" Target="slides/slide64.xml" Type="http://schemas.openxmlformats.org/officeDocument/2006/relationships/slide"/><Relationship Id="rId7" Target="slides/slide2.xml" Type="http://schemas.openxmlformats.org/officeDocument/2006/relationships/slide"/><Relationship Id="rId70" Target="slides/slide65.xml" Type="http://schemas.openxmlformats.org/officeDocument/2006/relationships/slide"/><Relationship Id="rId71" Target="slides/slide66.xml" Type="http://schemas.openxmlformats.org/officeDocument/2006/relationships/slide"/><Relationship Id="rId72" Target="slides/slide67.xml" Type="http://schemas.openxmlformats.org/officeDocument/2006/relationships/slide"/><Relationship Id="rId73" Target="slides/slide68.xml" Type="http://schemas.openxmlformats.org/officeDocument/2006/relationships/slide"/><Relationship Id="rId74" Target="slides/slide69.xml" Type="http://schemas.openxmlformats.org/officeDocument/2006/relationships/slide"/><Relationship Id="rId75" Target="slides/slide70.xml" Type="http://schemas.openxmlformats.org/officeDocument/2006/relationships/slide"/><Relationship Id="rId76" Target="slides/slide71.xml" Type="http://schemas.openxmlformats.org/officeDocument/2006/relationships/slide"/><Relationship Id="rId77" Target="slides/slide72.xml" Type="http://schemas.openxmlformats.org/officeDocument/2006/relationships/slide"/><Relationship Id="rId78" Target="slides/slide73.xml" Type="http://schemas.openxmlformats.org/officeDocument/2006/relationships/slide"/><Relationship Id="rId79" Target="slides/slide74.xml" Type="http://schemas.openxmlformats.org/officeDocument/2006/relationships/slide"/><Relationship Id="rId8" Target="slides/slide3.xml" Type="http://schemas.openxmlformats.org/officeDocument/2006/relationships/slide"/><Relationship Id="rId80" Target="slides/slide75.xml" Type="http://schemas.openxmlformats.org/officeDocument/2006/relationships/slide"/><Relationship Id="rId81" Target="slides/slide76.xml" Type="http://schemas.openxmlformats.org/officeDocument/2006/relationships/slide"/><Relationship Id="rId82" Target="slides/slide77.xml" Type="http://schemas.openxmlformats.org/officeDocument/2006/relationships/slide"/><Relationship Id="rId83" Target="slides/slide78.xml" Type="http://schemas.openxmlformats.org/officeDocument/2006/relationships/slide"/><Relationship Id="rId84" Target="slides/slide79.xml" Type="http://schemas.openxmlformats.org/officeDocument/2006/relationships/slide"/><Relationship Id="rId85" Target="slides/slide80.xml" Type="http://schemas.openxmlformats.org/officeDocument/2006/relationships/slide"/><Relationship Id="rId86" Target="slides/slide81.xml" Type="http://schemas.openxmlformats.org/officeDocument/2006/relationships/slide"/><Relationship Id="rId87" Target="slides/slide82.xml" Type="http://schemas.openxmlformats.org/officeDocument/2006/relationships/slide"/><Relationship Id="rId88" Target="slides/slide83.xml" Type="http://schemas.openxmlformats.org/officeDocument/2006/relationships/slide"/><Relationship Id="rId89" Target="slides/slide84.xml" Type="http://schemas.openxmlformats.org/officeDocument/2006/relationships/slide"/><Relationship Id="rId9" Target="slides/slide4.xml" Type="http://schemas.openxmlformats.org/officeDocument/2006/relationships/slide"/><Relationship Id="rId90" Target="slides/slide85.xml" Type="http://schemas.openxmlformats.org/officeDocument/2006/relationships/slide"/><Relationship Id="rId91" Target="slides/slide86.xml" Type="http://schemas.openxmlformats.org/officeDocument/2006/relationships/slide"/><Relationship Id="rId92" Target="slides/slide87.xml" Type="http://schemas.openxmlformats.org/officeDocument/2006/relationships/slide"/><Relationship Id="rId93" Target="slides/slide88.xml" Type="http://schemas.openxmlformats.org/officeDocument/2006/relationships/slide"/><Relationship Id="rId94" Target="slides/slide89.xml" Type="http://schemas.openxmlformats.org/officeDocument/2006/relationships/slide"/><Relationship Id="rId95" Target="slides/slide90.xml" Type="http://schemas.openxmlformats.org/officeDocument/2006/relationships/slide"/><Relationship Id="rId96" Target="slides/slide91.xml" Type="http://schemas.openxmlformats.org/officeDocument/2006/relationships/slide"/><Relationship Id="rId97" Target="slides/slide92.xml" Type="http://schemas.openxmlformats.org/officeDocument/2006/relationships/slide"/><Relationship Id="rId98" Target="slides/slide93.xml" Type="http://schemas.openxmlformats.org/officeDocument/2006/relationships/slide"/><Relationship Id="rId99" Target="slides/slide9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0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0.xml" Type="http://schemas.openxmlformats.org/officeDocument/2006/relationships/slide"/></Relationships>
</file>

<file path=ppt/notesSlides/_rels/notesSlide10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1.xml" Type="http://schemas.openxmlformats.org/officeDocument/2006/relationships/slide"/></Relationships>
</file>

<file path=ppt/notesSlides/_rels/notesSlide10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2.xml" Type="http://schemas.openxmlformats.org/officeDocument/2006/relationships/slide"/></Relationships>
</file>

<file path=ppt/notesSlides/_rels/notesSlide10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3.xml" Type="http://schemas.openxmlformats.org/officeDocument/2006/relationships/slide"/></Relationships>
</file>

<file path=ppt/notesSlides/_rels/notesSlide10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4.xml" Type="http://schemas.openxmlformats.org/officeDocument/2006/relationships/slide"/></Relationships>
</file>

<file path=ppt/notesSlides/_rels/notesSlide10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5.xml" Type="http://schemas.openxmlformats.org/officeDocument/2006/relationships/slide"/></Relationships>
</file>

<file path=ppt/notesSlides/_rels/notesSlide10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6.xml" Type="http://schemas.openxmlformats.org/officeDocument/2006/relationships/slide"/></Relationships>
</file>

<file path=ppt/notesSlides/_rels/notesSlide10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7.xml" Type="http://schemas.openxmlformats.org/officeDocument/2006/relationships/slide"/></Relationships>
</file>

<file path=ppt/notesSlides/_rels/notesSlide10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8.xml" Type="http://schemas.openxmlformats.org/officeDocument/2006/relationships/slide"/></Relationships>
</file>

<file path=ppt/notesSlides/_rels/notesSlide10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9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0.xml" Type="http://schemas.openxmlformats.org/officeDocument/2006/relationships/slide"/></Relationships>
</file>

<file path=ppt/notesSlides/_rels/notesSlide1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1.xml" Type="http://schemas.openxmlformats.org/officeDocument/2006/relationships/slide"/></Relationships>
</file>

<file path=ppt/notesSlides/_rels/notesSlide1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2.xml" Type="http://schemas.openxmlformats.org/officeDocument/2006/relationships/slide"/></Relationships>
</file>

<file path=ppt/notesSlides/_rels/notesSlide11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3.xml" Type="http://schemas.openxmlformats.org/officeDocument/2006/relationships/slide"/></Relationships>
</file>

<file path=ppt/notesSlides/_rels/notesSlide11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4.xml" Type="http://schemas.openxmlformats.org/officeDocument/2006/relationships/slide"/></Relationships>
</file>

<file path=ppt/notesSlides/_rels/notesSlide11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5.xml" Type="http://schemas.openxmlformats.org/officeDocument/2006/relationships/slide"/></Relationships>
</file>

<file path=ppt/notesSlides/_rels/notesSlide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1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_rels/notesSlide1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5.xml" Type="http://schemas.openxmlformats.org/officeDocument/2006/relationships/slide"/></Relationships>
</file>

<file path=ppt/notesSlides/_rels/notesSlide1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6.xml" Type="http://schemas.openxmlformats.org/officeDocument/2006/relationships/slide"/></Relationships>
</file>

<file path=ppt/notesSlides/_rels/notesSlide1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7.xml" Type="http://schemas.openxmlformats.org/officeDocument/2006/relationships/slide"/></Relationships>
</file>

<file path=ppt/notesSlides/_rels/notesSlide1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8.xml" Type="http://schemas.openxmlformats.org/officeDocument/2006/relationships/slide"/></Relationships>
</file>

<file path=ppt/notesSlides/_rels/notesSlide1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9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2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0.xml" Type="http://schemas.openxmlformats.org/officeDocument/2006/relationships/slide"/></Relationships>
</file>

<file path=ppt/notesSlides/_rels/notesSlide2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1.xml" Type="http://schemas.openxmlformats.org/officeDocument/2006/relationships/slide"/></Relationships>
</file>

<file path=ppt/notesSlides/_rels/notesSlide2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2.xml" Type="http://schemas.openxmlformats.org/officeDocument/2006/relationships/slide"/></Relationships>
</file>

<file path=ppt/notesSlides/_rels/notesSlide2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3.xml" Type="http://schemas.openxmlformats.org/officeDocument/2006/relationships/slide"/></Relationships>
</file>

<file path=ppt/notesSlides/_rels/notesSlide2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4.xml" Type="http://schemas.openxmlformats.org/officeDocument/2006/relationships/slide"/></Relationships>
</file>

<file path=ppt/notesSlides/_rels/notesSlide2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5.xml" Type="http://schemas.openxmlformats.org/officeDocument/2006/relationships/slide"/></Relationships>
</file>

<file path=ppt/notesSlides/_rels/notesSlide2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6.xml" Type="http://schemas.openxmlformats.org/officeDocument/2006/relationships/slide"/></Relationships>
</file>

<file path=ppt/notesSlides/_rels/notesSlide2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7.xml" Type="http://schemas.openxmlformats.org/officeDocument/2006/relationships/slide"/></Relationships>
</file>

<file path=ppt/notesSlides/_rels/notesSlide2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8.xml" Type="http://schemas.openxmlformats.org/officeDocument/2006/relationships/slide"/></Relationships>
</file>

<file path=ppt/notesSlides/_rels/notesSlide2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9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3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0.xml" Type="http://schemas.openxmlformats.org/officeDocument/2006/relationships/slide"/></Relationships>
</file>

<file path=ppt/notesSlides/_rels/notesSlide3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1.xml" Type="http://schemas.openxmlformats.org/officeDocument/2006/relationships/slide"/></Relationships>
</file>

<file path=ppt/notesSlides/_rels/notesSlide3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2.xml" Type="http://schemas.openxmlformats.org/officeDocument/2006/relationships/slide"/></Relationships>
</file>

<file path=ppt/notesSlides/_rels/notesSlide3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3.xml" Type="http://schemas.openxmlformats.org/officeDocument/2006/relationships/slide"/></Relationships>
</file>

<file path=ppt/notesSlides/_rels/notesSlide3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4.xml" Type="http://schemas.openxmlformats.org/officeDocument/2006/relationships/slide"/></Relationships>
</file>

<file path=ppt/notesSlides/_rels/notesSlide3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5.xml" Type="http://schemas.openxmlformats.org/officeDocument/2006/relationships/slide"/></Relationships>
</file>

<file path=ppt/notesSlides/_rels/notesSlide3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6.xml" Type="http://schemas.openxmlformats.org/officeDocument/2006/relationships/slide"/></Relationships>
</file>

<file path=ppt/notesSlides/_rels/notesSlide3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7.xml" Type="http://schemas.openxmlformats.org/officeDocument/2006/relationships/slide"/></Relationships>
</file>

<file path=ppt/notesSlides/_rels/notesSlide3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8.xml" Type="http://schemas.openxmlformats.org/officeDocument/2006/relationships/slide"/></Relationships>
</file>

<file path=ppt/notesSlides/_rels/notesSlide3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9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4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0.xml" Type="http://schemas.openxmlformats.org/officeDocument/2006/relationships/slide"/></Relationships>
</file>

<file path=ppt/notesSlides/_rels/notesSlide4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1.xml" Type="http://schemas.openxmlformats.org/officeDocument/2006/relationships/slide"/></Relationships>
</file>

<file path=ppt/notesSlides/_rels/notesSlide4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2.xml" Type="http://schemas.openxmlformats.org/officeDocument/2006/relationships/slide"/></Relationships>
</file>

<file path=ppt/notesSlides/_rels/notesSlide4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3.xml" Type="http://schemas.openxmlformats.org/officeDocument/2006/relationships/slide"/></Relationships>
</file>

<file path=ppt/notesSlides/_rels/notesSlide4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4.xml" Type="http://schemas.openxmlformats.org/officeDocument/2006/relationships/slide"/></Relationships>
</file>

<file path=ppt/notesSlides/_rels/notesSlide4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5.xml" Type="http://schemas.openxmlformats.org/officeDocument/2006/relationships/slide"/></Relationships>
</file>

<file path=ppt/notesSlides/_rels/notesSlide4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6.xml" Type="http://schemas.openxmlformats.org/officeDocument/2006/relationships/slide"/></Relationships>
</file>

<file path=ppt/notesSlides/_rels/notesSlide4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7.xml" Type="http://schemas.openxmlformats.org/officeDocument/2006/relationships/slide"/></Relationships>
</file>

<file path=ppt/notesSlides/_rels/notesSlide4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8.xml" Type="http://schemas.openxmlformats.org/officeDocument/2006/relationships/slide"/></Relationships>
</file>

<file path=ppt/notesSlides/_rels/notesSlide4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9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5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0.xml" Type="http://schemas.openxmlformats.org/officeDocument/2006/relationships/slide"/></Relationships>
</file>

<file path=ppt/notesSlides/_rels/notesSlide5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1.xml" Type="http://schemas.openxmlformats.org/officeDocument/2006/relationships/slide"/></Relationships>
</file>

<file path=ppt/notesSlides/_rels/notesSlide5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2.xml" Type="http://schemas.openxmlformats.org/officeDocument/2006/relationships/slide"/></Relationships>
</file>

<file path=ppt/notesSlides/_rels/notesSlide5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3.xml" Type="http://schemas.openxmlformats.org/officeDocument/2006/relationships/slide"/></Relationships>
</file>

<file path=ppt/notesSlides/_rels/notesSlide5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4.xml" Type="http://schemas.openxmlformats.org/officeDocument/2006/relationships/slide"/></Relationships>
</file>

<file path=ppt/notesSlides/_rels/notesSlide5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5.xml" Type="http://schemas.openxmlformats.org/officeDocument/2006/relationships/slide"/></Relationships>
</file>

<file path=ppt/notesSlides/_rels/notesSlide5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6.xml" Type="http://schemas.openxmlformats.org/officeDocument/2006/relationships/slide"/></Relationships>
</file>

<file path=ppt/notesSlides/_rels/notesSlide5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7.xml" Type="http://schemas.openxmlformats.org/officeDocument/2006/relationships/slide"/></Relationships>
</file>

<file path=ppt/notesSlides/_rels/notesSlide5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8.xml" Type="http://schemas.openxmlformats.org/officeDocument/2006/relationships/slide"/></Relationships>
</file>

<file path=ppt/notesSlides/_rels/notesSlide5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9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6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0.xml" Type="http://schemas.openxmlformats.org/officeDocument/2006/relationships/slide"/></Relationships>
</file>

<file path=ppt/notesSlides/_rels/notesSlide6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1.xml" Type="http://schemas.openxmlformats.org/officeDocument/2006/relationships/slide"/></Relationships>
</file>

<file path=ppt/notesSlides/_rels/notesSlide6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2.xml" Type="http://schemas.openxmlformats.org/officeDocument/2006/relationships/slide"/></Relationships>
</file>

<file path=ppt/notesSlides/_rels/notesSlide6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3.xml" Type="http://schemas.openxmlformats.org/officeDocument/2006/relationships/slide"/></Relationships>
</file>

<file path=ppt/notesSlides/_rels/notesSlide6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4.xml" Type="http://schemas.openxmlformats.org/officeDocument/2006/relationships/slide"/></Relationships>
</file>

<file path=ppt/notesSlides/_rels/notesSlide6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5.xml" Type="http://schemas.openxmlformats.org/officeDocument/2006/relationships/slide"/></Relationships>
</file>

<file path=ppt/notesSlides/_rels/notesSlide6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6.xml" Type="http://schemas.openxmlformats.org/officeDocument/2006/relationships/slide"/></Relationships>
</file>

<file path=ppt/notesSlides/_rels/notesSlide6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7.xml" Type="http://schemas.openxmlformats.org/officeDocument/2006/relationships/slide"/></Relationships>
</file>

<file path=ppt/notesSlides/_rels/notesSlide6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8.xml" Type="http://schemas.openxmlformats.org/officeDocument/2006/relationships/slide"/></Relationships>
</file>

<file path=ppt/notesSlides/_rels/notesSlide6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9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7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0.xml" Type="http://schemas.openxmlformats.org/officeDocument/2006/relationships/slide"/></Relationships>
</file>

<file path=ppt/notesSlides/_rels/notesSlide7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1.xml" Type="http://schemas.openxmlformats.org/officeDocument/2006/relationships/slide"/></Relationships>
</file>

<file path=ppt/notesSlides/_rels/notesSlide7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2.xml" Type="http://schemas.openxmlformats.org/officeDocument/2006/relationships/slide"/></Relationships>
</file>

<file path=ppt/notesSlides/_rels/notesSlide7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3.xml" Type="http://schemas.openxmlformats.org/officeDocument/2006/relationships/slide"/></Relationships>
</file>

<file path=ppt/notesSlides/_rels/notesSlide7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4.xml" Type="http://schemas.openxmlformats.org/officeDocument/2006/relationships/slide"/></Relationships>
</file>

<file path=ppt/notesSlides/_rels/notesSlide7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5.xml" Type="http://schemas.openxmlformats.org/officeDocument/2006/relationships/slide"/></Relationships>
</file>

<file path=ppt/notesSlides/_rels/notesSlide7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6.xml" Type="http://schemas.openxmlformats.org/officeDocument/2006/relationships/slide"/></Relationships>
</file>

<file path=ppt/notesSlides/_rels/notesSlide7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7.xml" Type="http://schemas.openxmlformats.org/officeDocument/2006/relationships/slide"/></Relationships>
</file>

<file path=ppt/notesSlides/_rels/notesSlide7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8.xml" Type="http://schemas.openxmlformats.org/officeDocument/2006/relationships/slide"/></Relationships>
</file>

<file path=ppt/notesSlides/_rels/notesSlide7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9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8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0.xml" Type="http://schemas.openxmlformats.org/officeDocument/2006/relationships/slide"/></Relationships>
</file>

<file path=ppt/notesSlides/_rels/notesSlide8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1.xml" Type="http://schemas.openxmlformats.org/officeDocument/2006/relationships/slide"/></Relationships>
</file>

<file path=ppt/notesSlides/_rels/notesSlide8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2.xml" Type="http://schemas.openxmlformats.org/officeDocument/2006/relationships/slide"/></Relationships>
</file>

<file path=ppt/notesSlides/_rels/notesSlide8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3.xml" Type="http://schemas.openxmlformats.org/officeDocument/2006/relationships/slide"/></Relationships>
</file>

<file path=ppt/notesSlides/_rels/notesSlide8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4.xml" Type="http://schemas.openxmlformats.org/officeDocument/2006/relationships/slide"/></Relationships>
</file>

<file path=ppt/notesSlides/_rels/notesSlide8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5.xml" Type="http://schemas.openxmlformats.org/officeDocument/2006/relationships/slide"/></Relationships>
</file>

<file path=ppt/notesSlides/_rels/notesSlide8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6.xml" Type="http://schemas.openxmlformats.org/officeDocument/2006/relationships/slide"/></Relationships>
</file>

<file path=ppt/notesSlides/_rels/notesSlide8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7.xml" Type="http://schemas.openxmlformats.org/officeDocument/2006/relationships/slide"/></Relationships>
</file>

<file path=ppt/notesSlides/_rels/notesSlide8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8.xml" Type="http://schemas.openxmlformats.org/officeDocument/2006/relationships/slide"/></Relationships>
</file>

<file path=ppt/notesSlides/_rels/notesSlide8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9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_rels/notesSlide9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0.xml" Type="http://schemas.openxmlformats.org/officeDocument/2006/relationships/slide"/></Relationships>
</file>

<file path=ppt/notesSlides/_rels/notesSlide9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1.xml" Type="http://schemas.openxmlformats.org/officeDocument/2006/relationships/slide"/></Relationships>
</file>

<file path=ppt/notesSlides/_rels/notesSlide9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2.xml" Type="http://schemas.openxmlformats.org/officeDocument/2006/relationships/slide"/></Relationships>
</file>

<file path=ppt/notesSlides/_rels/notesSlide9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3.xml" Type="http://schemas.openxmlformats.org/officeDocument/2006/relationships/slide"/></Relationships>
</file>

<file path=ppt/notesSlides/_rels/notesSlide9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4.xml" Type="http://schemas.openxmlformats.org/officeDocument/2006/relationships/slide"/></Relationships>
</file>

<file path=ppt/notesSlides/_rels/notesSlide9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5.xml" Type="http://schemas.openxmlformats.org/officeDocument/2006/relationships/slide"/></Relationships>
</file>

<file path=ppt/notesSlides/_rels/notesSlide9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6.xml" Type="http://schemas.openxmlformats.org/officeDocument/2006/relationships/slide"/></Relationships>
</file>

<file path=ppt/notesSlides/_rels/notesSlide9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7.xml" Type="http://schemas.openxmlformats.org/officeDocument/2006/relationships/slide"/></Relationships>
</file>

<file path=ppt/notesSlides/_rels/notesSlide9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8.xml" Type="http://schemas.openxmlformats.org/officeDocument/2006/relationships/slide"/></Relationships>
</file>

<file path=ppt/notesSlides/_rels/notesSlide9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10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0.xml" Type="http://schemas.openxmlformats.org/officeDocument/2006/relationships/notesSlide"/></Relationships>
</file>

<file path=ppt/slides/_rels/slide10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1.xml" Type="http://schemas.openxmlformats.org/officeDocument/2006/relationships/notesSlide"/></Relationships>
</file>

<file path=ppt/slides/_rels/slide10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2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10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3.xml" Type="http://schemas.openxmlformats.org/officeDocument/2006/relationships/notesSlide"/></Relationships>
</file>

<file path=ppt/slides/_rels/slide10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4.xml" Type="http://schemas.openxmlformats.org/officeDocument/2006/relationships/notesSlide"/></Relationships>
</file>

<file path=ppt/slides/_rels/slide10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5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10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6.xml" Type="http://schemas.openxmlformats.org/officeDocument/2006/relationships/notesSlide"/></Relationships>
</file>

<file path=ppt/slides/_rels/slide10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7.xml" Type="http://schemas.openxmlformats.org/officeDocument/2006/relationships/notesSlide"/></Relationships>
</file>

<file path=ppt/slides/_rels/slide10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8.xml" Type="http://schemas.openxmlformats.org/officeDocument/2006/relationships/notesSlide"/></Relationships>
</file>

<file path=ppt/slides/_rels/slide10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9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/Relationships>
</file>

<file path=ppt/slides/_rels/slide1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0.xml" Type="http://schemas.openxmlformats.org/officeDocument/2006/relationships/notesSlide"/></Relationships>
</file>

<file path=ppt/slides/_rels/slide1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1.xml" Type="http://schemas.openxmlformats.org/officeDocument/2006/relationships/notesSlide"/></Relationships>
</file>

<file path=ppt/slides/_rels/slide1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2.xml" Type="http://schemas.openxmlformats.org/officeDocument/2006/relationships/notesSlide"/></Relationships>
</file>

<file path=ppt/slides/_rels/slide1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3.xml" Type="http://schemas.openxmlformats.org/officeDocument/2006/relationships/notesSlide"/></Relationships>
</file>

<file path=ppt/slides/_rels/slide1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4.xml" Type="http://schemas.openxmlformats.org/officeDocument/2006/relationships/notesSlide"/></Relationships>
</file>

<file path=ppt/slides/_rels/slide1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5.xml" Type="http://schemas.openxmlformats.org/officeDocument/2006/relationships/notesSlid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3.xml" Type="http://schemas.openxmlformats.org/officeDocument/2006/relationships/notesSlide"/><Relationship Id="rId3" Target="../media/image4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4.xml" Type="http://schemas.openxmlformats.org/officeDocument/2006/relationships/notesSlide"/><Relationship Id="rId3" Target="../media/image4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5.xml" Type="http://schemas.openxmlformats.org/officeDocument/2006/relationships/notesSlide"/><Relationship Id="rId3" Target="../media/image4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6.xml" Type="http://schemas.openxmlformats.org/officeDocument/2006/relationships/notesSlid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7.xml" Type="http://schemas.openxmlformats.org/officeDocument/2006/relationships/notesSlid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8.xml" Type="http://schemas.openxmlformats.org/officeDocument/2006/relationships/notesSlid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9.xml" Type="http://schemas.openxmlformats.org/officeDocument/2006/relationships/notesSlid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0.xml" Type="http://schemas.openxmlformats.org/officeDocument/2006/relationships/notesSlid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1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2.xml" Type="http://schemas.openxmlformats.org/officeDocument/2006/relationships/notesSlid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3.xml" Type="http://schemas.openxmlformats.org/officeDocument/2006/relationships/notesSlid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4.xml" Type="http://schemas.openxmlformats.org/officeDocument/2006/relationships/notesSlid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5.xml" Type="http://schemas.openxmlformats.org/officeDocument/2006/relationships/notesSlid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6.xml" Type="http://schemas.openxmlformats.org/officeDocument/2006/relationships/notesSlid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7.xml" Type="http://schemas.openxmlformats.org/officeDocument/2006/relationships/notesSlid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8.xml" Type="http://schemas.openxmlformats.org/officeDocument/2006/relationships/notesSlid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9.xml" Type="http://schemas.openxmlformats.org/officeDocument/2006/relationships/notesSlid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0.xml" Type="http://schemas.openxmlformats.org/officeDocument/2006/relationships/notesSlid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1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2.xml" Type="http://schemas.openxmlformats.org/officeDocument/2006/relationships/notesSlid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3.xml" Type="http://schemas.openxmlformats.org/officeDocument/2006/relationships/notesSlid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4.xml" Type="http://schemas.openxmlformats.org/officeDocument/2006/relationships/notesSlide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5.xml" Type="http://schemas.openxmlformats.org/officeDocument/2006/relationships/notesSlide"/></Relationships>
</file>

<file path=ppt/slides/_rels/slide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6.xml" Type="http://schemas.openxmlformats.org/officeDocument/2006/relationships/notesSlide"/></Relationships>
</file>

<file path=ppt/slides/_rels/slide3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7.xml" Type="http://schemas.openxmlformats.org/officeDocument/2006/relationships/notesSlide"/></Relationships>
</file>

<file path=ppt/slides/_rels/slide3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8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3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9.xml" Type="http://schemas.openxmlformats.org/officeDocument/2006/relationships/notesSlid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/Relationships>
</file>

<file path=ppt/slides/_rels/slide4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0.xml" Type="http://schemas.openxmlformats.org/officeDocument/2006/relationships/notesSlide"/></Relationships>
</file>

<file path=ppt/slides/_rels/slide4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1.xml" Type="http://schemas.openxmlformats.org/officeDocument/2006/relationships/notesSlide"/></Relationships>
</file>

<file path=ppt/slides/_rels/slide4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2.xml" Type="http://schemas.openxmlformats.org/officeDocument/2006/relationships/notesSlide"/></Relationships>
</file>

<file path=ppt/slides/_rels/slide4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3.xml" Type="http://schemas.openxmlformats.org/officeDocument/2006/relationships/notesSlide"/></Relationships>
</file>

<file path=ppt/slides/_rels/slide4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4.xml" Type="http://schemas.openxmlformats.org/officeDocument/2006/relationships/notesSlide"/></Relationships>
</file>

<file path=ppt/slides/_rels/slide4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5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4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6.xml" Type="http://schemas.openxmlformats.org/officeDocument/2006/relationships/notesSlide"/></Relationships>
</file>

<file path=ppt/slides/_rels/slide4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7.xml" Type="http://schemas.openxmlformats.org/officeDocument/2006/relationships/notesSlide"/></Relationships>
</file>

<file path=ppt/slides/_rels/slide4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8.xml" Type="http://schemas.openxmlformats.org/officeDocument/2006/relationships/notesSlide"/></Relationships>
</file>

<file path=ppt/slides/_rels/slide4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9.xml" Type="http://schemas.openxmlformats.org/officeDocument/2006/relationships/notesSlid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/Relationships>
</file>

<file path=ppt/slides/_rels/slide5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0.xml" Type="http://schemas.openxmlformats.org/officeDocument/2006/relationships/notesSlide"/></Relationships>
</file>

<file path=ppt/slides/_rels/slide5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1.xml" Type="http://schemas.openxmlformats.org/officeDocument/2006/relationships/notesSlide"/></Relationships>
</file>

<file path=ppt/slides/_rels/slide5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2.xml" Type="http://schemas.openxmlformats.org/officeDocument/2006/relationships/notesSlide"/></Relationships>
</file>

<file path=ppt/slides/_rels/slide5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3.xml" Type="http://schemas.openxmlformats.org/officeDocument/2006/relationships/notesSlide"/></Relationships>
</file>

<file path=ppt/slides/_rels/slide5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4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5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5.xml" Type="http://schemas.openxmlformats.org/officeDocument/2006/relationships/notesSlide"/></Relationships>
</file>

<file path=ppt/slides/_rels/slide5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6.xml" Type="http://schemas.openxmlformats.org/officeDocument/2006/relationships/notesSlide"/></Relationships>
</file>

<file path=ppt/slides/_rels/slide5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7.xml" Type="http://schemas.openxmlformats.org/officeDocument/2006/relationships/notesSlide"/></Relationships>
</file>

<file path=ppt/slides/_rels/slide5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8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5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9.xml" Type="http://schemas.openxmlformats.org/officeDocument/2006/relationships/notesSlid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/Relationships>
</file>

<file path=ppt/slides/_rels/slide6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0.xml" Type="http://schemas.openxmlformats.org/officeDocument/2006/relationships/notesSlide"/></Relationships>
</file>

<file path=ppt/slides/_rels/slide6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1.xml" Type="http://schemas.openxmlformats.org/officeDocument/2006/relationships/notesSlide"/><Relationship Id="rId3" Target="../media/image3.png" Type="http://schemas.openxmlformats.org/officeDocument/2006/relationships/image"/><Relationship Id="rId4" Target="../media/image7.jpeg" Type="http://schemas.openxmlformats.org/officeDocument/2006/relationships/image"/></Relationships>
</file>

<file path=ppt/slides/_rels/slide6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2.xml" Type="http://schemas.openxmlformats.org/officeDocument/2006/relationships/notesSlide"/></Relationships>
</file>

<file path=ppt/slides/_rels/slide6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3.xml" Type="http://schemas.openxmlformats.org/officeDocument/2006/relationships/notesSlide"/></Relationships>
</file>

<file path=ppt/slides/_rels/slide6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4.xml" Type="http://schemas.openxmlformats.org/officeDocument/2006/relationships/notesSlide"/></Relationships>
</file>

<file path=ppt/slides/_rels/slide6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5.xml" Type="http://schemas.openxmlformats.org/officeDocument/2006/relationships/notesSlide"/></Relationships>
</file>

<file path=ppt/slides/_rels/slide6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6.xml" Type="http://schemas.openxmlformats.org/officeDocument/2006/relationships/notesSlide"/></Relationships>
</file>

<file path=ppt/slides/_rels/slide6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7.xml" Type="http://schemas.openxmlformats.org/officeDocument/2006/relationships/notesSlide"/></Relationships>
</file>

<file path=ppt/slides/_rels/slide6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8.xml" Type="http://schemas.openxmlformats.org/officeDocument/2006/relationships/notesSlide"/></Relationships>
</file>

<file path=ppt/slides/_rels/slide6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9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/Relationships>
</file>

<file path=ppt/slides/_rels/slide7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0.xml" Type="http://schemas.openxmlformats.org/officeDocument/2006/relationships/notesSlide"/></Relationships>
</file>

<file path=ppt/slides/_rels/slide7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1.xml" Type="http://schemas.openxmlformats.org/officeDocument/2006/relationships/notesSlide"/></Relationships>
</file>

<file path=ppt/slides/_rels/slide7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2.xml" Type="http://schemas.openxmlformats.org/officeDocument/2006/relationships/notesSlide"/></Relationships>
</file>

<file path=ppt/slides/_rels/slide7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3.xml" Type="http://schemas.openxmlformats.org/officeDocument/2006/relationships/notesSlide"/></Relationships>
</file>

<file path=ppt/slides/_rels/slide7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4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7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5.xml" Type="http://schemas.openxmlformats.org/officeDocument/2006/relationships/notesSlide"/></Relationships>
</file>

<file path=ppt/slides/_rels/slide7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6.xml" Type="http://schemas.openxmlformats.org/officeDocument/2006/relationships/notesSlide"/></Relationships>
</file>

<file path=ppt/slides/_rels/slide7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7.xml" Type="http://schemas.openxmlformats.org/officeDocument/2006/relationships/notesSlide"/></Relationships>
</file>

<file path=ppt/slides/_rels/slide7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8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7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9.xml" Type="http://schemas.openxmlformats.org/officeDocument/2006/relationships/notesSlide"/><Relationship Id="rId3" Target="../media/image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8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0.xml" Type="http://schemas.openxmlformats.org/officeDocument/2006/relationships/notesSlide"/></Relationships>
</file>

<file path=ppt/slides/_rels/slide8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1.xml" Type="http://schemas.openxmlformats.org/officeDocument/2006/relationships/notesSlide"/></Relationships>
</file>

<file path=ppt/slides/_rels/slide8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2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8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3.xml" Type="http://schemas.openxmlformats.org/officeDocument/2006/relationships/notesSlide"/></Relationships>
</file>

<file path=ppt/slides/_rels/slide8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4.xml" Type="http://schemas.openxmlformats.org/officeDocument/2006/relationships/notesSlide"/></Relationships>
</file>

<file path=ppt/slides/_rels/slide8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5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8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6.xml" Type="http://schemas.openxmlformats.org/officeDocument/2006/relationships/notesSlide"/></Relationships>
</file>

<file path=ppt/slides/_rels/slide8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7.xml" Type="http://schemas.openxmlformats.org/officeDocument/2006/relationships/notesSlide"/></Relationships>
</file>

<file path=ppt/slides/_rels/slide8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8.xml" Type="http://schemas.openxmlformats.org/officeDocument/2006/relationships/notesSlide"/></Relationships>
</file>

<file path=ppt/slides/_rels/slide8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9.xml" Type="http://schemas.openxmlformats.org/officeDocument/2006/relationships/notesSlid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/Relationships>
</file>

<file path=ppt/slides/_rels/slide9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0.xml" Type="http://schemas.openxmlformats.org/officeDocument/2006/relationships/notesSlide"/></Relationships>
</file>

<file path=ppt/slides/_rels/slide9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1.xml" Type="http://schemas.openxmlformats.org/officeDocument/2006/relationships/notesSlide"/></Relationships>
</file>

<file path=ppt/slides/_rels/slide9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2.xml" Type="http://schemas.openxmlformats.org/officeDocument/2006/relationships/notesSlide"/></Relationships>
</file>

<file path=ppt/slides/_rels/slide9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3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9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4.xml" Type="http://schemas.openxmlformats.org/officeDocument/2006/relationships/notesSlide"/></Relationships>
</file>

<file path=ppt/slides/_rels/slide9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5.xml" Type="http://schemas.openxmlformats.org/officeDocument/2006/relationships/notesSlide"/><Relationship Id="rId3" Target="../media/image8.png" Type="http://schemas.openxmlformats.org/officeDocument/2006/relationships/image"/></Relationships>
</file>

<file path=ppt/slides/_rels/slide9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6.xml" Type="http://schemas.openxmlformats.org/officeDocument/2006/relationships/notesSlide"/></Relationships>
</file>

<file path=ppt/slides/_rels/slide9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7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9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8.xml" Type="http://schemas.openxmlformats.org/officeDocument/2006/relationships/notesSlide"/></Relationships>
</file>

<file path=ppt/slides/_rels/slide9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9.xml" Type="http://schemas.openxmlformats.org/officeDocument/2006/relationships/notesSlide"/><Relationship Id="rId3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52400"/>
            <a:chOff x="0" y="0"/>
            <a:chExt cx="24384000" cy="2032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203200"/>
            </a:xfrm>
            <a:custGeom>
              <a:avLst/>
              <a:gdLst/>
              <a:ahLst/>
              <a:cxnLst/>
              <a:rect r="r" b="b" t="t" l="l"/>
              <a:pathLst>
                <a:path h="2032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203200"/>
                  </a:lnTo>
                  <a:lnTo>
                    <a:pt x="0" y="2032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0" y="10134600"/>
            <a:ext cx="18288000" cy="152400"/>
            <a:chOff x="0" y="0"/>
            <a:chExt cx="24384000" cy="203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384000" cy="203200"/>
            </a:xfrm>
            <a:custGeom>
              <a:avLst/>
              <a:gdLst/>
              <a:ahLst/>
              <a:cxnLst/>
              <a:rect r="r" b="b" t="t" l="l"/>
              <a:pathLst>
                <a:path h="2032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203200"/>
                  </a:lnTo>
                  <a:lnTo>
                    <a:pt x="0" y="203200"/>
                  </a:lnTo>
                  <a:close/>
                </a:path>
              </a:pathLst>
            </a:custGeom>
            <a:solidFill>
              <a:srgbClr val="E8A5A5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3180085" y="2613898"/>
            <a:ext cx="11927830" cy="5059205"/>
            <a:chOff x="0" y="0"/>
            <a:chExt cx="15903773" cy="6745606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4181665" y="-47625"/>
              <a:ext cx="7540443" cy="545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5BBCB3"/>
                  </a:solidFill>
                  <a:latin typeface="Arial"/>
                  <a:ea typeface="Arial"/>
                  <a:cs typeface="Arial"/>
                  <a:sym typeface="Arial"/>
                </a:rPr>
                <a:t>Day 1 of 3 • The 2026 Etsy Upgrade Challenge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224598"/>
              <a:ext cx="15903773" cy="15132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80"/>
                </a:lnSpc>
              </a:pPr>
              <a:r>
                <a:rPr lang="en-US" sz="78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THE 2026 ETSY RESET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32737" y="3302795"/>
              <a:ext cx="15838693" cy="16751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39"/>
                </a:lnSpc>
              </a:pPr>
              <a:r>
                <a:rPr lang="en-US" sz="3599">
                  <a:solidFill>
                    <a:srgbClr val="6B7280"/>
                  </a:solidFill>
                  <a:latin typeface="Arial"/>
                  <a:ea typeface="Arial"/>
                  <a:cs typeface="Arial"/>
                  <a:sym typeface="Arial"/>
                </a:rPr>
                <a:t>Delete the Dead Weight. Find Your Focus. Build a Shop That Actually Works.</a:t>
              </a:r>
            </a:p>
          </p:txBody>
        </p:sp>
        <p:grpSp>
          <p:nvGrpSpPr>
            <p:cNvPr name="Group 11" id="11"/>
            <p:cNvGrpSpPr/>
            <p:nvPr/>
          </p:nvGrpSpPr>
          <p:grpSpPr>
            <a:xfrm rot="0">
              <a:off x="779561" y="5638326"/>
              <a:ext cx="14344651" cy="1107280"/>
              <a:chOff x="0" y="0"/>
              <a:chExt cx="14344651" cy="110728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14344650" cy="1107313"/>
              </a:xfrm>
              <a:custGeom>
                <a:avLst/>
                <a:gdLst/>
                <a:ahLst/>
                <a:cxnLst/>
                <a:rect r="r" b="b" t="t" l="l"/>
                <a:pathLst>
                  <a:path h="1107313" w="14344650">
                    <a:moveTo>
                      <a:pt x="0" y="203200"/>
                    </a:moveTo>
                    <a:cubicBezTo>
                      <a:pt x="0" y="90932"/>
                      <a:pt x="90932" y="0"/>
                      <a:pt x="203200" y="0"/>
                    </a:cubicBezTo>
                    <a:lnTo>
                      <a:pt x="14141450" y="0"/>
                    </a:lnTo>
                    <a:cubicBezTo>
                      <a:pt x="14253718" y="0"/>
                      <a:pt x="14344650" y="90932"/>
                      <a:pt x="14344650" y="203200"/>
                    </a:cubicBezTo>
                    <a:lnTo>
                      <a:pt x="14344650" y="904113"/>
                    </a:lnTo>
                    <a:cubicBezTo>
                      <a:pt x="14344650" y="1016381"/>
                      <a:pt x="14253718" y="1107313"/>
                      <a:pt x="14141450" y="1107313"/>
                    </a:cubicBezTo>
                    <a:lnTo>
                      <a:pt x="203200" y="1107313"/>
                    </a:lnTo>
                    <a:cubicBezTo>
                      <a:pt x="90932" y="1107313"/>
                      <a:pt x="0" y="1016381"/>
                      <a:pt x="0" y="904113"/>
                    </a:cubicBezTo>
                    <a:close/>
                  </a:path>
                </a:pathLst>
              </a:custGeom>
              <a:solidFill>
                <a:srgbClr val="5BBCB3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1257908" y="5895501"/>
              <a:ext cx="13387960" cy="545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with </a:t>
              </a:r>
              <a:r>
                <a:rPr lang="en-US" sz="21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Bailey Vann</a:t>
              </a:r>
              <a:r>
                <a:rPr lang="en-US" sz="21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• Top 0.1% Etsy Seller • $1M+ in Digital Product Sales • Mom of 4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703320" y="3804285"/>
            <a:ext cx="10881360" cy="2802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Now let me ask you something uncomfortable...</a:t>
            </a:r>
          </a:p>
        </p:txBody>
      </p:sp>
    </p:spTree>
  </p:cSld>
  <p:clrMapOvr>
    <a:masterClrMapping/>
  </p:clrMapOvr>
</p:sld>
</file>

<file path=ppt/slides/slide100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225593" y="1648428"/>
            <a:ext cx="9836814" cy="6990143"/>
            <a:chOff x="0" y="0"/>
            <a:chExt cx="13115751" cy="9320191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610035" y="600510"/>
              <a:ext cx="5822498" cy="8483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43"/>
                </a:lnSpc>
              </a:pPr>
              <a:r>
                <a:rPr lang="en-US" sz="4202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❌ The Old Way</a:t>
              </a:r>
            </a:p>
          </p:txBody>
        </p:sp>
        <p:grpSp>
          <p:nvGrpSpPr>
            <p:cNvPr name="Group 4" id="4"/>
            <p:cNvGrpSpPr/>
            <p:nvPr/>
          </p:nvGrpSpPr>
          <p:grpSpPr>
            <a:xfrm rot="0">
              <a:off x="0" y="0"/>
              <a:ext cx="13115751" cy="9320191"/>
              <a:chOff x="0" y="0"/>
              <a:chExt cx="10922000" cy="7761288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10922000" cy="7761351"/>
              </a:xfrm>
              <a:custGeom>
                <a:avLst/>
                <a:gdLst/>
                <a:ahLst/>
                <a:cxnLst/>
                <a:rect r="r" b="b" t="t" l="l"/>
                <a:pathLst>
                  <a:path h="7761351" w="10922000">
                    <a:moveTo>
                      <a:pt x="0" y="304800"/>
                    </a:moveTo>
                    <a:cubicBezTo>
                      <a:pt x="0" y="136398"/>
                      <a:pt x="136398" y="0"/>
                      <a:pt x="304800" y="0"/>
                    </a:cubicBezTo>
                    <a:lnTo>
                      <a:pt x="10617200" y="0"/>
                    </a:lnTo>
                    <a:cubicBezTo>
                      <a:pt x="10785475" y="0"/>
                      <a:pt x="10922000" y="136398"/>
                      <a:pt x="10922000" y="304800"/>
                    </a:cubicBezTo>
                    <a:lnTo>
                      <a:pt x="10922000" y="7456551"/>
                    </a:lnTo>
                    <a:cubicBezTo>
                      <a:pt x="10922000" y="7624826"/>
                      <a:pt x="10785602" y="7761351"/>
                      <a:pt x="10617200" y="7761351"/>
                    </a:cubicBezTo>
                    <a:lnTo>
                      <a:pt x="304800" y="7761351"/>
                    </a:lnTo>
                    <a:cubicBezTo>
                      <a:pt x="136525" y="7761351"/>
                      <a:pt x="0" y="7624953"/>
                      <a:pt x="0" y="7456551"/>
                    </a:cubicBezTo>
                    <a:close/>
                  </a:path>
                </a:pathLst>
              </a:custGeom>
              <a:solidFill>
                <a:srgbClr val="E8A5A5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name="TextBox 6" id="6"/>
            <p:cNvSpPr txBox="true"/>
            <p:nvPr/>
          </p:nvSpPr>
          <p:spPr>
            <a:xfrm rot="0">
              <a:off x="610035" y="2088907"/>
              <a:ext cx="12231297" cy="65543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869300" indent="-434650" lvl="1">
                <a:lnSpc>
                  <a:spcPts val="5603"/>
                </a:lnSpc>
                <a:buFont typeface="Arial"/>
                <a:buChar char="•"/>
              </a:pPr>
              <a:r>
                <a:rPr lang="en-US" sz="3602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"Just keep listing"</a:t>
              </a:r>
            </a:p>
            <a:p>
              <a:pPr algn="l" marL="869300" indent="-434650" lvl="1">
                <a:lnSpc>
                  <a:spcPts val="5603"/>
                </a:lnSpc>
                <a:buFont typeface="Arial"/>
                <a:buChar char="•"/>
              </a:pPr>
              <a:r>
                <a:rPr lang="en-US" sz="3602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Chase every trend</a:t>
              </a:r>
            </a:p>
            <a:p>
              <a:pPr algn="l" marL="869300" indent="-434650" lvl="1">
                <a:lnSpc>
                  <a:spcPts val="5603"/>
                </a:lnSpc>
                <a:buFont typeface="Arial"/>
                <a:buChar char="•"/>
              </a:pPr>
              <a:r>
                <a:rPr lang="en-US" sz="3602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More products = more chances</a:t>
              </a:r>
            </a:p>
            <a:p>
              <a:pPr algn="l" marL="869300" indent="-434650" lvl="1">
                <a:lnSpc>
                  <a:spcPts val="5603"/>
                </a:lnSpc>
                <a:buFont typeface="Arial"/>
                <a:buChar char="•"/>
              </a:pPr>
              <a:r>
                <a:rPr lang="en-US" sz="3602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Copy what's selling</a:t>
              </a:r>
            </a:p>
            <a:p>
              <a:pPr algn="l" marL="869300" indent="-434650" lvl="1">
                <a:lnSpc>
                  <a:spcPts val="5601"/>
                </a:lnSpc>
                <a:buFont typeface="Arial"/>
                <a:buChar char="•"/>
              </a:pPr>
              <a:r>
                <a:rPr lang="en-US" sz="3602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Hope the algorithm notices you</a:t>
              </a:r>
            </a:p>
            <a:p>
              <a:pPr algn="l">
                <a:lnSpc>
                  <a:spcPts val="5603"/>
                </a:lnSpc>
              </a:pPr>
            </a:p>
            <a:p>
              <a:pPr algn="ctr">
                <a:lnSpc>
                  <a:spcPts val="5603"/>
                </a:lnSpc>
              </a:pPr>
              <a:r>
                <a:rPr lang="en-US" sz="3602" b="true">
                  <a:solidFill>
                    <a:srgbClr val="2D3748"/>
                  </a:solidFill>
                  <a:latin typeface="Arial Bold"/>
                  <a:ea typeface="Arial Bold"/>
                  <a:cs typeface="Arial Bold"/>
                  <a:sym typeface="Arial Bold"/>
                </a:rPr>
                <a:t>Result: Overwhelmed, scattered, invisible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610035" y="600510"/>
              <a:ext cx="5822498" cy="8483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43"/>
                </a:lnSpc>
              </a:pPr>
              <a:r>
                <a:rPr lang="en-US" sz="4202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❌ The Old Way</a:t>
              </a:r>
            </a:p>
          </p:txBody>
        </p:sp>
      </p:grpSp>
    </p:spTree>
  </p:cSld>
  <p:clrMapOvr>
    <a:masterClrMapping/>
  </p:clrMapOvr>
</p:sld>
</file>

<file path=ppt/slides/slide101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715500" y="2614017"/>
            <a:ext cx="398085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3499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❌ The 2026 Way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9715500" y="2614017"/>
            <a:ext cx="398085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3499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✅</a:t>
            </a:r>
            <a:r>
              <a:rPr lang="en-US" sz="3499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 The 2026 Way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4225593" y="1648428"/>
            <a:ext cx="9836814" cy="6990143"/>
            <a:chOff x="0" y="0"/>
            <a:chExt cx="10922000" cy="77612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922000" cy="7761351"/>
            </a:xfrm>
            <a:custGeom>
              <a:avLst/>
              <a:gdLst/>
              <a:ahLst/>
              <a:cxnLst/>
              <a:rect r="r" b="b" t="t" l="l"/>
              <a:pathLst>
                <a:path h="7761351" w="10922000">
                  <a:moveTo>
                    <a:pt x="0" y="304800"/>
                  </a:moveTo>
                  <a:cubicBezTo>
                    <a:pt x="0" y="136398"/>
                    <a:pt x="136398" y="0"/>
                    <a:pt x="304800" y="0"/>
                  </a:cubicBezTo>
                  <a:lnTo>
                    <a:pt x="10617200" y="0"/>
                  </a:lnTo>
                  <a:cubicBezTo>
                    <a:pt x="10785475" y="0"/>
                    <a:pt x="10922000" y="136398"/>
                    <a:pt x="10922000" y="304800"/>
                  </a:cubicBezTo>
                  <a:lnTo>
                    <a:pt x="10922000" y="7456551"/>
                  </a:lnTo>
                  <a:cubicBezTo>
                    <a:pt x="10922000" y="7624826"/>
                    <a:pt x="10785602" y="7761351"/>
                    <a:pt x="10617200" y="7761351"/>
                  </a:cubicBezTo>
                  <a:lnTo>
                    <a:pt x="304800" y="7761351"/>
                  </a:lnTo>
                  <a:cubicBezTo>
                    <a:pt x="136525" y="7761351"/>
                    <a:pt x="0" y="7624953"/>
                    <a:pt x="0" y="7456551"/>
                  </a:cubicBez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4683119" y="3177009"/>
            <a:ext cx="8921761" cy="4953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9300" indent="-434650" lvl="1">
              <a:lnSpc>
                <a:spcPts val="5603"/>
              </a:lnSpc>
              <a:buFont typeface="Arial"/>
              <a:buChar char="•"/>
            </a:pPr>
            <a:r>
              <a:rPr lang="en-US" sz="3602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Delete what's not working</a:t>
            </a:r>
          </a:p>
          <a:p>
            <a:pPr algn="l" marL="869300" indent="-434650" lvl="1">
              <a:lnSpc>
                <a:spcPts val="5603"/>
              </a:lnSpc>
              <a:buFont typeface="Arial"/>
              <a:buChar char="•"/>
            </a:pPr>
            <a:r>
              <a:rPr lang="en-US" sz="3602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Pick ONE focus area</a:t>
            </a:r>
          </a:p>
          <a:p>
            <a:pPr algn="l" marL="869300" indent="-434650" lvl="1">
              <a:lnSpc>
                <a:spcPts val="5603"/>
              </a:lnSpc>
              <a:buFont typeface="Arial"/>
              <a:buChar char="•"/>
            </a:pPr>
            <a:r>
              <a:rPr lang="en-US" sz="3602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Focused products = clear identity</a:t>
            </a:r>
          </a:p>
          <a:p>
            <a:pPr algn="l" marL="869300" indent="-434650" lvl="1">
              <a:lnSpc>
                <a:spcPts val="5603"/>
              </a:lnSpc>
              <a:buFont typeface="Arial"/>
              <a:buChar char="•"/>
            </a:pPr>
            <a:r>
              <a:rPr lang="en-US" sz="3602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Create what YOU do best</a:t>
            </a:r>
          </a:p>
          <a:p>
            <a:pPr algn="l" marL="869300" indent="-434650" lvl="1">
              <a:lnSpc>
                <a:spcPts val="5601"/>
              </a:lnSpc>
              <a:buFont typeface="Arial"/>
              <a:buChar char="•"/>
            </a:pPr>
            <a:r>
              <a:rPr lang="en-US" sz="3602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Make the algorithm's job easy</a:t>
            </a:r>
          </a:p>
          <a:p>
            <a:pPr algn="l">
              <a:lnSpc>
                <a:spcPts val="5603"/>
              </a:lnSpc>
            </a:pPr>
          </a:p>
          <a:p>
            <a:pPr algn="l">
              <a:lnSpc>
                <a:spcPts val="5603"/>
              </a:lnSpc>
            </a:pPr>
            <a:r>
              <a:rPr lang="en-US" sz="3602" b="true">
                <a:solidFill>
                  <a:srgbClr val="2D3748"/>
                </a:solidFill>
                <a:latin typeface="Arial Bold"/>
                <a:ea typeface="Arial Bold"/>
                <a:cs typeface="Arial Bold"/>
                <a:sym typeface="Arial Bold"/>
              </a:rPr>
              <a:t>Result: Focused, strategic, visible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683119" y="2096430"/>
            <a:ext cx="4780434" cy="638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3"/>
              </a:lnSpc>
            </a:pPr>
            <a:r>
              <a:rPr lang="en-US" sz="4202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❌ The 2026 Way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683119" y="2096430"/>
            <a:ext cx="4780434" cy="638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3"/>
              </a:lnSpc>
            </a:pPr>
            <a:r>
              <a:rPr lang="en-US" sz="4202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✅</a:t>
            </a:r>
            <a:r>
              <a:rPr lang="en-US" sz="4202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 The 2026 Way</a:t>
            </a:r>
          </a:p>
        </p:txBody>
      </p:sp>
    </p:spTree>
  </p:cSld>
  <p:clrMapOvr>
    <a:masterClrMapping/>
  </p:clrMapOvr>
</p:sld>
</file>

<file path=ppt/slides/slide10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820279" y="1913509"/>
            <a:ext cx="12647442" cy="6459982"/>
            <a:chOff x="0" y="0"/>
            <a:chExt cx="16863256" cy="861330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80975"/>
              <a:ext cx="16863256" cy="84323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660"/>
                </a:lnSpc>
              </a:pPr>
              <a:r>
                <a:rPr lang="en-US" sz="966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🌱</a:t>
              </a:r>
            </a:p>
            <a:p>
              <a:pPr algn="ctr">
                <a:lnSpc>
                  <a:spcPts val="7200"/>
                </a:lnSpc>
              </a:pPr>
            </a:p>
            <a:p>
              <a:pPr algn="ctr">
                <a:lnSpc>
                  <a:spcPts val="7200"/>
                </a:lnSpc>
              </a:pPr>
              <a:r>
                <a:rPr lang="en-US" sz="72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Think of Your Shop Like a Garden...</a:t>
              </a:r>
            </a:p>
            <a:p>
              <a:pPr algn="ctr">
                <a:lnSpc>
                  <a:spcPts val="7200"/>
                </a:lnSpc>
              </a:pPr>
            </a:p>
            <a:p>
              <a:pPr algn="ctr">
                <a:lnSpc>
                  <a:spcPts val="5499"/>
                </a:lnSpc>
              </a:pPr>
              <a:r>
                <a:rPr lang="en-US" sz="5499">
                  <a:solidFill>
                    <a:srgbClr val="FFFFFF"/>
                  </a:solidFill>
                  <a:latin typeface="Georgia"/>
                  <a:ea typeface="Georgia"/>
                  <a:cs typeface="Georgia"/>
                  <a:sym typeface="Georgia"/>
                </a:rPr>
                <a:t>You can't plant new seeds if you're still watering dead plants.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80975"/>
              <a:ext cx="16863256" cy="84323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660"/>
                </a:lnSpc>
              </a:pPr>
              <a:r>
                <a:rPr lang="en-US" sz="966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🌱</a:t>
              </a:r>
            </a:p>
            <a:p>
              <a:pPr algn="ctr">
                <a:lnSpc>
                  <a:spcPts val="7200"/>
                </a:lnSpc>
              </a:pPr>
            </a:p>
            <a:p>
              <a:pPr algn="ctr">
                <a:lnSpc>
                  <a:spcPts val="7200"/>
                </a:lnSpc>
              </a:pPr>
              <a:r>
                <a:rPr lang="en-US" sz="72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Think of Your Shop Like a Garden...</a:t>
              </a:r>
            </a:p>
            <a:p>
              <a:pPr algn="ctr">
                <a:lnSpc>
                  <a:spcPts val="7200"/>
                </a:lnSpc>
              </a:pPr>
            </a:p>
            <a:p>
              <a:pPr algn="ctr">
                <a:lnSpc>
                  <a:spcPts val="5499"/>
                </a:lnSpc>
              </a:pPr>
              <a:r>
                <a:rPr lang="en-US" sz="5499">
                  <a:solidFill>
                    <a:srgbClr val="FFFFFF"/>
                  </a:solidFill>
                  <a:latin typeface="Georgia"/>
                  <a:ea typeface="Georgia"/>
                  <a:cs typeface="Georgia"/>
                  <a:sym typeface="Georgia"/>
                </a:rPr>
                <a:t>You can't plant new seeds if you're still watering dead plants.</a:t>
              </a:r>
            </a:p>
          </p:txBody>
        </p:sp>
      </p:grpSp>
    </p:spTree>
  </p:cSld>
  <p:clrMapOvr>
    <a:masterClrMapping/>
  </p:clrMapOvr>
</p:sld>
</file>

<file path=ppt/slides/slide103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3866502" y="3501390"/>
            <a:ext cx="10768905" cy="3284220"/>
            <a:chOff x="0" y="0"/>
            <a:chExt cx="14358541" cy="437896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85725"/>
              <a:ext cx="14010484" cy="8896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800"/>
                </a:lnSpc>
              </a:pPr>
              <a:r>
                <a:rPr lang="en-US" sz="48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Every Listing is a Plant...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765935"/>
              <a:ext cx="14358541" cy="2613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50"/>
                </a:lnSpc>
              </a:pPr>
              <a:r>
                <a:rPr lang="en-US" sz="3500" b="true">
                  <a:solidFill>
                    <a:srgbClr val="2D3748"/>
                  </a:solidFill>
                  <a:latin typeface="Arial Bold"/>
                  <a:ea typeface="Arial Bold"/>
                  <a:cs typeface="Arial Bold"/>
                  <a:sym typeface="Arial Bold"/>
                </a:rPr>
                <a:t>🪴 </a:t>
              </a:r>
              <a:r>
                <a:rPr lang="en-US" sz="3500" b="true">
                  <a:solidFill>
                    <a:srgbClr val="E8A5A5"/>
                  </a:solidFill>
                  <a:latin typeface="Arial Bold"/>
                  <a:ea typeface="Arial Bold"/>
                  <a:cs typeface="Arial Bold"/>
                  <a:sym typeface="Arial Bold"/>
                </a:rPr>
                <a:t>Dead plants = Listings with 0 sales in 90+ days</a:t>
              </a:r>
            </a:p>
            <a:p>
              <a:pPr algn="l">
                <a:lnSpc>
                  <a:spcPts val="5250"/>
                </a:lnSpc>
              </a:pPr>
              <a:r>
                <a:rPr lang="en-US" sz="3500" b="true">
                  <a:solidFill>
                    <a:srgbClr val="2D3748"/>
                  </a:solidFill>
                  <a:latin typeface="Arial Bold"/>
                  <a:ea typeface="Arial Bold"/>
                  <a:cs typeface="Arial Bold"/>
                  <a:sym typeface="Arial Bold"/>
                </a:rPr>
                <a:t>🌱 </a:t>
              </a:r>
              <a:r>
                <a:rPr lang="en-US" sz="3500" b="true">
                  <a:solidFill>
                    <a:srgbClr val="F5D78E"/>
                  </a:solidFill>
                  <a:latin typeface="Arial Bold"/>
                  <a:ea typeface="Arial Bold"/>
                  <a:cs typeface="Arial Bold"/>
                  <a:sym typeface="Arial Bold"/>
                </a:rPr>
                <a:t>Struggling plants = Getting views but not sales</a:t>
              </a:r>
            </a:p>
            <a:p>
              <a:pPr algn="l">
                <a:lnSpc>
                  <a:spcPts val="5250"/>
                </a:lnSpc>
              </a:pPr>
              <a:r>
                <a:rPr lang="en-US" sz="3500" b="true">
                  <a:solidFill>
                    <a:srgbClr val="2D3748"/>
                  </a:solidFill>
                  <a:latin typeface="Arial Bold"/>
                  <a:ea typeface="Arial Bold"/>
                  <a:cs typeface="Arial Bold"/>
                  <a:sym typeface="Arial Bold"/>
                </a:rPr>
                <a:t>🌻</a:t>
              </a:r>
              <a:r>
                <a:rPr lang="en-US" sz="3500" b="true">
                  <a:solidFill>
                    <a:srgbClr val="5BBCB3"/>
                  </a:solidFill>
                  <a:latin typeface="Arial Bold"/>
                  <a:ea typeface="Arial Bold"/>
                  <a:cs typeface="Arial Bold"/>
                  <a:sym typeface="Arial Bold"/>
                </a:rPr>
                <a:t> Thriving plants = Your consistent sellers</a:t>
              </a:r>
            </a:p>
          </p:txBody>
        </p:sp>
      </p:grpSp>
    </p:spTree>
  </p:cSld>
  <p:clrMapOvr>
    <a:masterClrMapping/>
  </p:clrMapOvr>
</p:sld>
</file>

<file path=ppt/slides/slide104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89249" y="3875044"/>
            <a:ext cx="15309502" cy="2682963"/>
            <a:chOff x="0" y="0"/>
            <a:chExt cx="20412669" cy="3577284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081931" y="-66675"/>
              <a:ext cx="18249205" cy="2459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10"/>
                </a:lnSpc>
              </a:pPr>
              <a:r>
                <a:rPr lang="en-US" sz="57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Tonight we're going to figure out which is which.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687224"/>
              <a:ext cx="20412669" cy="8900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9"/>
                </a:lnSpc>
              </a:pPr>
              <a:r>
                <a:rPr lang="en-US" sz="3999">
                  <a:solidFill>
                    <a:srgbClr val="5BBCB3"/>
                  </a:solidFill>
                  <a:latin typeface="Arial"/>
                  <a:ea typeface="Arial"/>
                  <a:cs typeface="Arial"/>
                  <a:sym typeface="Arial"/>
                </a:rPr>
                <a:t>And I’m giving you permission to pull the weeds.</a:t>
              </a:r>
            </a:p>
          </p:txBody>
        </p:sp>
      </p:grpSp>
    </p:spTree>
  </p:cSld>
  <p:clrMapOvr>
    <a:masterClrMapping/>
  </p:clrMapOvr>
</p:sld>
</file>

<file path=ppt/slides/slide10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05346" y="4400551"/>
            <a:ext cx="14877306" cy="97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Here’s the Framework To Use...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76750" y="5591236"/>
            <a:ext cx="17134498" cy="62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✅ </a:t>
            </a:r>
            <a:r>
              <a:rPr lang="en-US" sz="3500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The 3-Column Framework ✅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05347" y="4400551"/>
            <a:ext cx="14877306" cy="97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Here’s the Framework To Use...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76751" y="5591236"/>
            <a:ext cx="17134498" cy="62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✅ </a:t>
            </a:r>
            <a:r>
              <a:rPr lang="en-US" sz="3500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The 3-Column Framework ✅</a:t>
            </a:r>
          </a:p>
        </p:txBody>
      </p:sp>
    </p:spTree>
  </p:cSld>
  <p:clrMapOvr>
    <a:masterClrMapping/>
  </p:clrMapOvr>
</p:sld>
</file>

<file path=ppt/slides/slide106.xml><?xml version="1.0" encoding="utf-8"?>
<p:sld xmlns:p="http://schemas.openxmlformats.org/presentationml/2006/main" xmlns:a="http://schemas.openxmlformats.org/drawingml/2006/main">
  <p:cSld>
    <p:bg>
      <p:bgPr>
        <a:solidFill>
          <a:srgbClr val="FF31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" id="4"/>
          <p:cNvSpPr txBox="true"/>
          <p:nvPr/>
        </p:nvSpPr>
        <p:spPr>
          <a:xfrm rot="0">
            <a:off x="2946173" y="2176462"/>
            <a:ext cx="12395653" cy="5619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99"/>
              </a:lnSpc>
            </a:pPr>
            <a:r>
              <a:rPr lang="en-US" sz="99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BAILEY NEEDS TO FILL IN INFO on the next few slides</a:t>
            </a:r>
          </a:p>
        </p:txBody>
      </p:sp>
    </p:spTree>
  </p:cSld>
  <p:clrMapOvr>
    <a:masterClrMapping/>
  </p:clrMapOvr>
</p:sld>
</file>

<file path=ppt/slides/slide107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98799" y="3903465"/>
            <a:ext cx="16090404" cy="64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48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Every listing belongs in one of these three columns: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762000" y="4903590"/>
            <a:ext cx="5384900" cy="1565672"/>
            <a:chOff x="0" y="0"/>
            <a:chExt cx="7179867" cy="20875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179818" cy="2087499"/>
            </a:xfrm>
            <a:custGeom>
              <a:avLst/>
              <a:gdLst/>
              <a:ahLst/>
              <a:cxnLst/>
              <a:rect r="r" b="b" t="t" l="l"/>
              <a:pathLst>
                <a:path h="2087499" w="7179818">
                  <a:moveTo>
                    <a:pt x="0" y="304800"/>
                  </a:moveTo>
                  <a:cubicBezTo>
                    <a:pt x="0" y="136525"/>
                    <a:pt x="136525" y="0"/>
                    <a:pt x="304800" y="0"/>
                  </a:cubicBezTo>
                  <a:lnTo>
                    <a:pt x="6875018" y="0"/>
                  </a:lnTo>
                  <a:cubicBezTo>
                    <a:pt x="7043420" y="0"/>
                    <a:pt x="7179818" y="136525"/>
                    <a:pt x="7179818" y="304800"/>
                  </a:cubicBezTo>
                  <a:lnTo>
                    <a:pt x="7179818" y="1782699"/>
                  </a:lnTo>
                  <a:cubicBezTo>
                    <a:pt x="7179818" y="1951101"/>
                    <a:pt x="7043293" y="2087499"/>
                    <a:pt x="6875018" y="2087499"/>
                  </a:cubicBezTo>
                  <a:lnTo>
                    <a:pt x="304800" y="2087499"/>
                  </a:lnTo>
                  <a:cubicBezTo>
                    <a:pt x="136398" y="2087499"/>
                    <a:pt x="0" y="1950974"/>
                    <a:pt x="0" y="1782699"/>
                  </a:cubicBezTo>
                  <a:close/>
                </a:path>
              </a:pathLst>
            </a:custGeom>
            <a:solidFill>
              <a:srgbClr val="E8A5A5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1019048" y="5189340"/>
            <a:ext cx="4870806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DELETE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19048" y="5760840"/>
            <a:ext cx="4870806" cy="403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29"/>
              </a:lnSpc>
            </a:pPr>
            <a:r>
              <a:rPr lang="en-US" sz="19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Remove the dead weight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6451700" y="4903590"/>
            <a:ext cx="5384900" cy="1565672"/>
            <a:chOff x="0" y="0"/>
            <a:chExt cx="7179867" cy="208756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179818" cy="2087499"/>
            </a:xfrm>
            <a:custGeom>
              <a:avLst/>
              <a:gdLst/>
              <a:ahLst/>
              <a:cxnLst/>
              <a:rect r="r" b="b" t="t" l="l"/>
              <a:pathLst>
                <a:path h="2087499" w="7179818">
                  <a:moveTo>
                    <a:pt x="0" y="304800"/>
                  </a:moveTo>
                  <a:cubicBezTo>
                    <a:pt x="0" y="136525"/>
                    <a:pt x="136525" y="0"/>
                    <a:pt x="304800" y="0"/>
                  </a:cubicBezTo>
                  <a:lnTo>
                    <a:pt x="6875018" y="0"/>
                  </a:lnTo>
                  <a:cubicBezTo>
                    <a:pt x="7043420" y="0"/>
                    <a:pt x="7179818" y="136525"/>
                    <a:pt x="7179818" y="304800"/>
                  </a:cubicBezTo>
                  <a:lnTo>
                    <a:pt x="7179818" y="1782699"/>
                  </a:lnTo>
                  <a:cubicBezTo>
                    <a:pt x="7179818" y="1951101"/>
                    <a:pt x="7043293" y="2087499"/>
                    <a:pt x="6875018" y="2087499"/>
                  </a:cubicBezTo>
                  <a:lnTo>
                    <a:pt x="304800" y="2087499"/>
                  </a:lnTo>
                  <a:cubicBezTo>
                    <a:pt x="136398" y="2087499"/>
                    <a:pt x="0" y="1950974"/>
                    <a:pt x="0" y="1782699"/>
                  </a:cubicBezTo>
                  <a:close/>
                </a:path>
              </a:pathLst>
            </a:custGeom>
            <a:solidFill>
              <a:srgbClr val="F5D78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9" id="9"/>
          <p:cNvSpPr txBox="true"/>
          <p:nvPr/>
        </p:nvSpPr>
        <p:spPr>
          <a:xfrm rot="0">
            <a:off x="6708746" y="5189340"/>
            <a:ext cx="4870806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OPTIMIZE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708746" y="5760840"/>
            <a:ext cx="4870806" cy="403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29"/>
              </a:lnSpc>
            </a:pPr>
            <a:r>
              <a:rPr lang="en-US" sz="19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Fix what's almost working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2141398" y="4903590"/>
            <a:ext cx="5384900" cy="1565672"/>
            <a:chOff x="0" y="0"/>
            <a:chExt cx="7179867" cy="208756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179818" cy="2087499"/>
            </a:xfrm>
            <a:custGeom>
              <a:avLst/>
              <a:gdLst/>
              <a:ahLst/>
              <a:cxnLst/>
              <a:rect r="r" b="b" t="t" l="l"/>
              <a:pathLst>
                <a:path h="2087499" w="7179818">
                  <a:moveTo>
                    <a:pt x="0" y="304800"/>
                  </a:moveTo>
                  <a:cubicBezTo>
                    <a:pt x="0" y="136525"/>
                    <a:pt x="136525" y="0"/>
                    <a:pt x="304800" y="0"/>
                  </a:cubicBezTo>
                  <a:lnTo>
                    <a:pt x="6875018" y="0"/>
                  </a:lnTo>
                  <a:cubicBezTo>
                    <a:pt x="7043420" y="0"/>
                    <a:pt x="7179818" y="136525"/>
                    <a:pt x="7179818" y="304800"/>
                  </a:cubicBezTo>
                  <a:lnTo>
                    <a:pt x="7179818" y="1782699"/>
                  </a:lnTo>
                  <a:cubicBezTo>
                    <a:pt x="7179818" y="1951101"/>
                    <a:pt x="7043293" y="2087499"/>
                    <a:pt x="6875018" y="2087499"/>
                  </a:cubicBezTo>
                  <a:lnTo>
                    <a:pt x="304800" y="2087499"/>
                  </a:lnTo>
                  <a:cubicBezTo>
                    <a:pt x="136398" y="2087499"/>
                    <a:pt x="0" y="1950974"/>
                    <a:pt x="0" y="1782699"/>
                  </a:cubicBez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3" id="13"/>
          <p:cNvSpPr txBox="true"/>
          <p:nvPr/>
        </p:nvSpPr>
        <p:spPr>
          <a:xfrm rot="0">
            <a:off x="12398446" y="5189340"/>
            <a:ext cx="4870806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SCALE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398446" y="5760840"/>
            <a:ext cx="4870806" cy="403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29"/>
              </a:lnSpc>
            </a:pPr>
            <a:r>
              <a:rPr lang="en-US" sz="19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Double down on winners</a:t>
            </a:r>
          </a:p>
        </p:txBody>
      </p:sp>
    </p:spTree>
  </p:cSld>
  <p:clrMapOvr>
    <a:masterClrMapping/>
  </p:clrMapOvr>
</p:sld>
</file>

<file path=ppt/slides/slide108.xml><?xml version="1.0" encoding="utf-8"?>
<p:sld xmlns:p="http://schemas.openxmlformats.org/presentationml/2006/main" xmlns:a="http://schemas.openxmlformats.org/drawingml/2006/main">
  <p:cSld>
    <p:bg>
      <p:bgPr>
        <a:solidFill>
          <a:srgbClr val="F5D78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" id="4"/>
          <p:cNvSpPr txBox="true"/>
          <p:nvPr/>
        </p:nvSpPr>
        <p:spPr>
          <a:xfrm rot="0">
            <a:off x="2325404" y="2176462"/>
            <a:ext cx="13637191" cy="5619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99"/>
              </a:lnSpc>
            </a:pPr>
            <a:r>
              <a:rPr lang="en-US" sz="99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we can have 50-60 pages of info/teaching here.</a:t>
            </a:r>
          </a:p>
        </p:txBody>
      </p:sp>
    </p:spTree>
  </p:cSld>
  <p:clrMapOvr>
    <a:masterClrMapping/>
  </p:clrMapOvr>
</p:sld>
</file>

<file path=ppt/slides/slide10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659064" y="4718685"/>
            <a:ext cx="8969871" cy="97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Column 1: DELETE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85912" y="4222857"/>
            <a:ext cx="16316176" cy="927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0"/>
              </a:lnSpc>
            </a:pPr>
            <a:r>
              <a:rPr lang="en-US" sz="57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If </a:t>
            </a:r>
            <a:r>
              <a:rPr lang="en-US" b="true" sz="5700" i="true">
                <a:solidFill>
                  <a:srgbClr val="2D3748"/>
                </a:solidFill>
                <a:latin typeface="Georgia Bold Italics"/>
                <a:ea typeface="Georgia Bold Italics"/>
                <a:cs typeface="Georgia Bold Italics"/>
                <a:sym typeface="Georgia Bold Italics"/>
              </a:rPr>
              <a:t>anyone</a:t>
            </a:r>
            <a:r>
              <a:rPr lang="en-US" sz="57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 can create designs like this in seconds...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48387" y="5343169"/>
            <a:ext cx="16591225" cy="735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70"/>
              </a:lnSpc>
            </a:pPr>
            <a:r>
              <a:rPr lang="en-US" sz="4193">
                <a:solidFill>
                  <a:srgbClr val="5BBCB3"/>
                </a:solidFill>
                <a:latin typeface="Arial"/>
                <a:ea typeface="Arial"/>
                <a:cs typeface="Arial"/>
                <a:sym typeface="Arial"/>
              </a:rPr>
              <a:t>What happens to </a:t>
            </a:r>
            <a:r>
              <a:rPr lang="en-US" sz="4193" b="true">
                <a:solidFill>
                  <a:srgbClr val="5BBCB3"/>
                </a:solidFill>
                <a:latin typeface="Arial Bold"/>
                <a:ea typeface="Arial Bold"/>
                <a:cs typeface="Arial Bold"/>
                <a:sym typeface="Arial Bold"/>
              </a:rPr>
              <a:t>YOUR</a:t>
            </a:r>
            <a:r>
              <a:rPr lang="en-US" sz="4193">
                <a:solidFill>
                  <a:srgbClr val="5BBCB3"/>
                </a:solidFill>
                <a:latin typeface="Arial"/>
                <a:ea typeface="Arial"/>
                <a:cs typeface="Arial"/>
                <a:sym typeface="Arial"/>
              </a:rPr>
              <a:t> Etsy shop in 2026?</a:t>
            </a:r>
          </a:p>
        </p:txBody>
      </p:sp>
    </p:spTree>
  </p:cSld>
  <p:clrMapOvr>
    <a:masterClrMapping/>
  </p:clrMapOvr>
</p:sld>
</file>

<file path=ppt/slides/slide110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" id="4"/>
          <p:cNvSpPr txBox="true"/>
          <p:nvPr/>
        </p:nvSpPr>
        <p:spPr>
          <a:xfrm rot="0">
            <a:off x="952500" y="2828925"/>
            <a:ext cx="847191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8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A listing goes in DELETE if: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52500" y="3943350"/>
            <a:ext cx="16573500" cy="3600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1510" indent="-325755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✓ Zero sales in past 90 days despite getting views</a:t>
            </a:r>
          </a:p>
          <a:p>
            <a:pPr algn="l" marL="651510" indent="-325755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✓ Doesn't fit your shop's core focus anymore</a:t>
            </a:r>
          </a:p>
          <a:p>
            <a:pPr algn="l" marL="651510" indent="-325755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✓ Embarrassing — you wouldn't show it to someone today</a:t>
            </a:r>
          </a:p>
          <a:p>
            <a:pPr algn="l" marL="651510" indent="-325755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✓ Low margin — not worth the $0.30 renewal</a:t>
            </a:r>
          </a:p>
        </p:txBody>
      </p:sp>
    </p:spTree>
  </p:cSld>
  <p:clrMapOvr>
    <a:masterClrMapping/>
  </p:clrMapOvr>
</p:sld>
</file>

<file path=ppt/slides/slide111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62000" y="2894409"/>
            <a:ext cx="8569072" cy="564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66"/>
              </a:lnSpc>
            </a:pPr>
            <a:r>
              <a:rPr lang="en-US" sz="42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The Sunk Cost Truth: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762000" y="3839468"/>
            <a:ext cx="16764000" cy="3581400"/>
            <a:chOff x="0" y="0"/>
            <a:chExt cx="22352000" cy="47752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2352000" cy="4775200"/>
            </a:xfrm>
            <a:custGeom>
              <a:avLst/>
              <a:gdLst/>
              <a:ahLst/>
              <a:cxnLst/>
              <a:rect r="r" b="b" t="t" l="l"/>
              <a:pathLst>
                <a:path h="4775200" w="22352000">
                  <a:moveTo>
                    <a:pt x="0" y="304800"/>
                  </a:moveTo>
                  <a:cubicBezTo>
                    <a:pt x="0" y="136525"/>
                    <a:pt x="136525" y="0"/>
                    <a:pt x="304800" y="0"/>
                  </a:cubicBezTo>
                  <a:lnTo>
                    <a:pt x="22047200" y="0"/>
                  </a:lnTo>
                  <a:cubicBezTo>
                    <a:pt x="22215475" y="0"/>
                    <a:pt x="22352000" y="136525"/>
                    <a:pt x="22352000" y="304800"/>
                  </a:cubicBezTo>
                  <a:lnTo>
                    <a:pt x="22352000" y="4470400"/>
                  </a:lnTo>
                  <a:cubicBezTo>
                    <a:pt x="22352000" y="4638675"/>
                    <a:pt x="22215475" y="4775200"/>
                    <a:pt x="22047200" y="4775200"/>
                  </a:cubicBezTo>
                  <a:lnTo>
                    <a:pt x="304800" y="4775200"/>
                  </a:lnTo>
                  <a:cubicBezTo>
                    <a:pt x="136525" y="4775200"/>
                    <a:pt x="0" y="4638675"/>
                    <a:pt x="0" y="4470400"/>
                  </a:cubicBezTo>
                  <a:close/>
                </a:path>
              </a:pathLst>
            </a:custGeom>
            <a:solidFill>
              <a:srgbClr val="2D374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1333500" y="4277618"/>
            <a:ext cx="15933420" cy="2571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time you spent creating it is </a:t>
            </a:r>
            <a:r>
              <a:rPr lang="en-US" sz="3000" b="true">
                <a:solidFill>
                  <a:srgbClr val="E8A5A5"/>
                </a:solidFill>
                <a:latin typeface="Arial Bold"/>
                <a:ea typeface="Arial Bold"/>
                <a:cs typeface="Arial Bold"/>
                <a:sym typeface="Arial Bold"/>
              </a:rPr>
              <a:t>already gone.</a:t>
            </a:r>
          </a:p>
          <a:p>
            <a:pPr algn="l">
              <a:lnSpc>
                <a:spcPts val="4800"/>
              </a:lnSpc>
            </a:pPr>
          </a:p>
          <a:p>
            <a:pPr algn="l">
              <a:lnSpc>
                <a:spcPts val="4800"/>
              </a:lnSpc>
            </a:pPr>
            <a:r>
              <a:rPr lang="en-US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Keeping it doesn't get that time back —</a:t>
            </a:r>
          </a:p>
          <a:p>
            <a:pPr algn="l">
              <a:lnSpc>
                <a:spcPts val="4800"/>
              </a:lnSpc>
            </a:pPr>
            <a:r>
              <a:rPr lang="en-US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it just </a:t>
            </a:r>
          </a:p>
          <a:p>
            <a:pPr algn="l">
              <a:lnSpc>
                <a:spcPts val="4800"/>
              </a:lnSpc>
            </a:pPr>
            <a:r>
              <a:rPr lang="en-US" sz="3000" b="true">
                <a:solidFill>
                  <a:srgbClr val="E8A5A5"/>
                </a:solidFill>
                <a:latin typeface="Arial Bold"/>
                <a:ea typeface="Arial Bold"/>
                <a:cs typeface="Arial Bold"/>
                <a:sym typeface="Arial Bold"/>
              </a:rPr>
              <a:t>wastes more.</a:t>
            </a:r>
          </a:p>
        </p:txBody>
      </p:sp>
    </p:spTree>
  </p:cSld>
  <p:clrMapOvr>
    <a:masterClrMapping/>
  </p:clrMapOvr>
</p:sld>
</file>

<file path=ppt/slides/slide112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" id="4"/>
          <p:cNvSpPr txBox="true"/>
          <p:nvPr/>
        </p:nvSpPr>
        <p:spPr>
          <a:xfrm rot="0">
            <a:off x="952500" y="2828925"/>
            <a:ext cx="847191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8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Here's what helped me: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52500" y="3943350"/>
            <a:ext cx="16573500" cy="3600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1510" indent="-325755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That listing isn't your baby.</a:t>
            </a:r>
          </a:p>
          <a:p>
            <a:pPr algn="l" marL="651510" indent="-325755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It's an experiment that gave you data.</a:t>
            </a:r>
          </a:p>
          <a:p>
            <a:pPr algn="l" marL="651510" indent="-325755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The data it gave you? "This doesn't work."</a:t>
            </a:r>
          </a:p>
          <a:p>
            <a:pPr algn="l" marL="651510" indent="-325755" lvl="1">
              <a:lnSpc>
                <a:spcPts val="4050"/>
              </a:lnSpc>
              <a:buFont typeface="Arial"/>
              <a:buChar char="•"/>
            </a:pPr>
            <a:r>
              <a:rPr lang="en-US" b="true" sz="2700">
                <a:solidFill>
                  <a:srgbClr val="5BBCB3"/>
                </a:solidFill>
                <a:latin typeface="Arial Bold"/>
                <a:ea typeface="Arial Bold"/>
                <a:cs typeface="Arial Bold"/>
                <a:sym typeface="Arial Bold"/>
              </a:rPr>
              <a:t>That's valuable.</a:t>
            </a:r>
          </a:p>
        </p:txBody>
      </p:sp>
    </p:spTree>
  </p:cSld>
  <p:clrMapOvr>
    <a:masterClrMapping/>
  </p:clrMapOvr>
</p:sld>
</file>

<file path=ppt/slides/slide113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363974" y="3412033"/>
            <a:ext cx="9560052" cy="19484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0"/>
              </a:lnSpc>
            </a:pPr>
            <a:r>
              <a:rPr lang="en-US" sz="57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Every listing you delete makes room for something better.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363974" y="6913947"/>
            <a:ext cx="9560052" cy="1143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5BBCB3"/>
                </a:solidFill>
                <a:latin typeface="Arial"/>
                <a:ea typeface="Arial"/>
                <a:cs typeface="Arial"/>
                <a:sym typeface="Arial"/>
              </a:rPr>
              <a:t>Your future best-seller might not exist yet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5BBCB3"/>
                </a:solidFill>
                <a:latin typeface="Arial"/>
                <a:ea typeface="Arial"/>
                <a:cs typeface="Arial"/>
                <a:sym typeface="Arial"/>
              </a:rPr>
              <a:t>because you're too busy managing duds.</a:t>
            </a:r>
          </a:p>
        </p:txBody>
      </p:sp>
    </p:spTree>
  </p:cSld>
  <p:clrMapOvr>
    <a:masterClrMapping/>
  </p:clrMapOvr>
</p:sld>
</file>

<file path=ppt/slides/slide114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76500" y="1684734"/>
            <a:ext cx="13335000" cy="6917532"/>
            <a:chOff x="0" y="0"/>
            <a:chExt cx="17780000" cy="92233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780000" cy="9223375"/>
            </a:xfrm>
            <a:custGeom>
              <a:avLst/>
              <a:gdLst/>
              <a:ahLst/>
              <a:cxnLst/>
              <a:rect r="r" b="b" t="t" l="l"/>
              <a:pathLst>
                <a:path h="9223375" w="17780000">
                  <a:moveTo>
                    <a:pt x="0" y="406400"/>
                  </a:moveTo>
                  <a:cubicBezTo>
                    <a:pt x="0" y="181991"/>
                    <a:pt x="181991" y="0"/>
                    <a:pt x="406400" y="0"/>
                  </a:cubicBezTo>
                  <a:lnTo>
                    <a:pt x="17373600" y="0"/>
                  </a:lnTo>
                  <a:cubicBezTo>
                    <a:pt x="17598010" y="0"/>
                    <a:pt x="17780000" y="181991"/>
                    <a:pt x="17780000" y="406400"/>
                  </a:cubicBezTo>
                  <a:lnTo>
                    <a:pt x="17780000" y="8816975"/>
                  </a:lnTo>
                  <a:cubicBezTo>
                    <a:pt x="17780000" y="9041384"/>
                    <a:pt x="17598010" y="9223375"/>
                    <a:pt x="17373600" y="9223375"/>
                  </a:cubicBezTo>
                  <a:lnTo>
                    <a:pt x="406400" y="9223375"/>
                  </a:lnTo>
                  <a:cubicBezTo>
                    <a:pt x="181991" y="9223375"/>
                    <a:pt x="0" y="9041384"/>
                    <a:pt x="0" y="8816975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" id="4"/>
          <p:cNvSpPr txBox="true"/>
          <p:nvPr/>
        </p:nvSpPr>
        <p:spPr>
          <a:xfrm rot="0">
            <a:off x="3509010" y="2284809"/>
            <a:ext cx="11269980" cy="1441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>
                <a:solidFill>
                  <a:srgbClr val="1D1D1D"/>
                </a:solidFill>
                <a:latin typeface="Arial"/>
                <a:ea typeface="Arial"/>
                <a:cs typeface="Arial"/>
                <a:sym typeface="Arial"/>
              </a:rPr>
              <a:t>✓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509010" y="4021931"/>
            <a:ext cx="11269980" cy="3818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Type "PERMISSION" if you need permission to delete.</a:t>
            </a:r>
          </a:p>
          <a:p>
            <a:pPr algn="ctr">
              <a:lnSpc>
                <a:spcPts val="5880"/>
              </a:lnSpc>
            </a:pPr>
          </a:p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I'm giving you permission.</a:t>
            </a:r>
          </a:p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Delete the dead weight.</a:t>
            </a:r>
          </a:p>
        </p:txBody>
      </p:sp>
    </p:spTree>
  </p:cSld>
  <p:clrMapOvr>
    <a:masterClrMapping/>
  </p:clrMapOvr>
</p:sld>
</file>

<file path=ppt/slides/slide115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" id="4"/>
          <p:cNvSpPr txBox="true"/>
          <p:nvPr/>
        </p:nvSpPr>
        <p:spPr>
          <a:xfrm rot="0">
            <a:off x="952500" y="2201568"/>
            <a:ext cx="12217750" cy="1255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8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for the 3 column framework, THIS SLIDE IS ESSENTIAL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52500" y="3943350"/>
            <a:ext cx="16573500" cy="506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1510" indent="-325755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"On</a:t>
            </a: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 Day 3, I'll show you how to use this framework every singl</a:t>
            </a: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e </a:t>
            </a: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ee</a:t>
            </a: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k</a:t>
            </a: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aut</a:t>
            </a: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mat</a:t>
            </a: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ll</a:t>
            </a: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-US" sz="27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642234" y="3236017"/>
            <a:ext cx="13003532" cy="3761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46"/>
              </a:lnSpc>
            </a:pPr>
            <a:r>
              <a:rPr lang="en-US" sz="4574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Th</a:t>
            </a:r>
            <a:r>
              <a:rPr lang="en-US" sz="4574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e numbers I’m about to show you aren’t random...</a:t>
            </a:r>
          </a:p>
          <a:p>
            <a:pPr algn="ctr">
              <a:lnSpc>
                <a:spcPts val="5946"/>
              </a:lnSpc>
            </a:pPr>
          </a:p>
          <a:p>
            <a:pPr algn="ctr">
              <a:lnSpc>
                <a:spcPts val="5946"/>
              </a:lnSpc>
            </a:pPr>
            <a:r>
              <a:rPr lang="en-US" sz="4574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These are from your</a:t>
            </a:r>
            <a:r>
              <a:rPr lang="en-US" sz="4574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 OWN ANSWERS</a:t>
            </a:r>
            <a:r>
              <a:rPr lang="en-US" sz="4574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 after I asked 160+ of you last week...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651865" y="1827983"/>
            <a:ext cx="6984271" cy="6634055"/>
            <a:chOff x="0" y="0"/>
            <a:chExt cx="9312361" cy="884540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2542249" y="1912158"/>
              <a:ext cx="4227187" cy="27255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131"/>
                </a:lnSpc>
              </a:pPr>
              <a:r>
                <a:rPr lang="en-US" sz="12237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75+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5253314"/>
              <a:ext cx="9312361" cy="35920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82"/>
                </a:lnSpc>
              </a:pPr>
              <a:r>
                <a:rPr lang="en-US" sz="3059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of sellers report their shops tanked in the last 2 months...</a:t>
              </a:r>
            </a:p>
            <a:p>
              <a:pPr algn="ctr">
                <a:lnSpc>
                  <a:spcPts val="4282"/>
                </a:lnSpc>
              </a:pPr>
            </a:p>
            <a:p>
              <a:pPr algn="ctr">
                <a:lnSpc>
                  <a:spcPts val="4282"/>
                </a:lnSpc>
              </a:pPr>
              <a:r>
                <a:rPr lang="en-US" sz="3059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If there are 4 people on your row in this chat, 3 of them are feeling this...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3463152" y="-209550"/>
              <a:ext cx="2386057" cy="19608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204"/>
                </a:lnSpc>
                <a:spcBef>
                  <a:spcPct val="0"/>
                </a:spcBef>
              </a:pPr>
              <a:r>
                <a:rPr lang="en-US" sz="871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📉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651865" y="1827983"/>
            <a:ext cx="6984271" cy="6634055"/>
            <a:chOff x="0" y="0"/>
            <a:chExt cx="9312361" cy="884540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2542249" y="1912158"/>
              <a:ext cx="4227187" cy="27255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131"/>
                </a:lnSpc>
              </a:pPr>
              <a:r>
                <a:rPr lang="en-US" sz="12237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58+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5253314"/>
              <a:ext cx="9312361" cy="35920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82"/>
                </a:lnSpc>
              </a:pPr>
              <a:r>
                <a:rPr lang="en-US" sz="3059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sellers said their #1 problem: "No views anymore"</a:t>
              </a:r>
            </a:p>
            <a:p>
              <a:pPr algn="ctr">
                <a:lnSpc>
                  <a:spcPts val="4282"/>
                </a:lnSpc>
              </a:pPr>
            </a:p>
            <a:p>
              <a:pPr algn="ctr">
                <a:lnSpc>
                  <a:spcPts val="4282"/>
                </a:lnSpc>
              </a:pPr>
              <a:r>
                <a:rPr lang="en-US" sz="3059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Not fewer views. Zero. Like a switch was flipped.”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3463152" y="-209550"/>
              <a:ext cx="2386057" cy="19608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204"/>
                </a:lnSpc>
                <a:spcBef>
                  <a:spcPct val="0"/>
                </a:spcBef>
              </a:pPr>
              <a:r>
                <a:rPr lang="en-US" sz="871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❌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361635" y="1826473"/>
            <a:ext cx="7564730" cy="6634055"/>
            <a:chOff x="0" y="0"/>
            <a:chExt cx="10086307" cy="884540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2753534" y="1912158"/>
              <a:ext cx="4578507" cy="27255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131"/>
                </a:lnSpc>
              </a:pPr>
              <a:r>
                <a:rPr lang="en-US" sz="12237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47</a:t>
              </a:r>
              <a:r>
                <a:rPr lang="en-US" sz="12237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+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5253314"/>
              <a:ext cx="10086307" cy="35920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82"/>
                </a:lnSpc>
              </a:pPr>
              <a:r>
                <a:rPr lang="en-US" sz="3059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said they have "No idea what to design</a:t>
              </a:r>
              <a:r>
                <a:rPr lang="en-US" sz="3059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"</a:t>
              </a:r>
            </a:p>
            <a:p>
              <a:pPr algn="ctr">
                <a:lnSpc>
                  <a:spcPts val="4282"/>
                </a:lnSpc>
              </a:pPr>
            </a:p>
            <a:p>
              <a:pPr algn="ctr">
                <a:lnSpc>
                  <a:spcPts val="4282"/>
                </a:lnSpc>
              </a:pPr>
              <a:r>
                <a:rPr lang="en-US" sz="3059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They’re not lazy. They’re paralyzed because the rules changed and no one gave them the new playbook.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3750973" y="-209550"/>
              <a:ext cx="2584361" cy="19608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204"/>
                </a:lnSpc>
                <a:spcBef>
                  <a:spcPct val="0"/>
                </a:spcBef>
              </a:pPr>
              <a:r>
                <a:rPr lang="en-US" sz="8717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🤔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928146" y="2239464"/>
            <a:ext cx="8431708" cy="5808072"/>
            <a:chOff x="0" y="0"/>
            <a:chExt cx="11242277" cy="774409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1242277" cy="7744097"/>
              <a:chOff x="0" y="0"/>
              <a:chExt cx="11242277" cy="7744097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1242294" cy="7744096"/>
              </a:xfrm>
              <a:custGeom>
                <a:avLst/>
                <a:gdLst/>
                <a:ahLst/>
                <a:cxnLst/>
                <a:rect r="r" b="b" t="t" l="l"/>
                <a:pathLst>
                  <a:path h="7744096" w="11242294">
                    <a:moveTo>
                      <a:pt x="0" y="600390"/>
                    </a:moveTo>
                    <a:cubicBezTo>
                      <a:pt x="0" y="268862"/>
                      <a:pt x="181991" y="0"/>
                      <a:pt x="406400" y="0"/>
                    </a:cubicBezTo>
                    <a:lnTo>
                      <a:pt x="10835894" y="0"/>
                    </a:lnTo>
                    <a:cubicBezTo>
                      <a:pt x="11060302" y="0"/>
                      <a:pt x="11242294" y="268862"/>
                      <a:pt x="11242294" y="600390"/>
                    </a:cubicBezTo>
                    <a:lnTo>
                      <a:pt x="11242294" y="7143706"/>
                    </a:lnTo>
                    <a:cubicBezTo>
                      <a:pt x="11242294" y="7475234"/>
                      <a:pt x="11060302" y="7744096"/>
                      <a:pt x="10835894" y="7744096"/>
                    </a:cubicBezTo>
                    <a:lnTo>
                      <a:pt x="406400" y="7744096"/>
                    </a:lnTo>
                    <a:cubicBezTo>
                      <a:pt x="181991" y="7744096"/>
                      <a:pt x="0" y="7475234"/>
                      <a:pt x="0" y="714370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name="TextBox 5" id="5"/>
            <p:cNvSpPr txBox="true"/>
            <p:nvPr/>
          </p:nvSpPr>
          <p:spPr>
            <a:xfrm rot="0">
              <a:off x="1614045" y="466228"/>
              <a:ext cx="8358163" cy="21874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524"/>
                </a:lnSpc>
              </a:pPr>
              <a:r>
                <a:rPr lang="en-US" sz="9660">
                  <a:solidFill>
                    <a:srgbClr val="1D1D1D"/>
                  </a:solidFill>
                  <a:latin typeface="Arial"/>
                  <a:ea typeface="Arial"/>
                  <a:cs typeface="Arial"/>
                  <a:sym typeface="Arial"/>
                </a:rPr>
                <a:t>💬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646613" y="2128838"/>
              <a:ext cx="10293028" cy="48964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880"/>
                </a:lnSpc>
              </a:pPr>
            </a:p>
            <a:p>
              <a:pPr algn="ctr">
                <a:lnSpc>
                  <a:spcPts val="5880"/>
                </a:lnSpc>
              </a:pPr>
              <a:r>
                <a:rPr lang="en-US" sz="42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Do</a:t>
              </a:r>
              <a:r>
                <a:rPr lang="en-US" sz="42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es anyone else feel that way?</a:t>
              </a:r>
            </a:p>
            <a:p>
              <a:pPr algn="ctr">
                <a:lnSpc>
                  <a:spcPts val="5880"/>
                </a:lnSpc>
              </a:pPr>
            </a:p>
            <a:p>
              <a:pPr algn="ctr">
                <a:lnSpc>
                  <a:spcPts val="5880"/>
                </a:lnSpc>
              </a:pPr>
              <a:r>
                <a:rPr lang="en-US" sz="42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Type</a:t>
              </a:r>
              <a:r>
                <a:rPr lang="en-US" sz="42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 "YES"</a:t>
              </a:r>
              <a:r>
                <a:rPr lang="en-US" sz="42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 if you’re also seeing the same problems, I’m curious!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315396" y="3246120"/>
            <a:ext cx="9657208" cy="3728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0"/>
              </a:lnSpc>
            </a:pPr>
            <a:r>
              <a:rPr lang="en-US" sz="57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So the real question isn't:</a:t>
            </a:r>
          </a:p>
          <a:p>
            <a:pPr algn="ctr">
              <a:lnSpc>
                <a:spcPts val="7410"/>
              </a:lnSpc>
            </a:pPr>
          </a:p>
          <a:p>
            <a:pPr algn="ctr">
              <a:lnSpc>
                <a:spcPts val="7410"/>
              </a:lnSpc>
            </a:pPr>
            <a:r>
              <a:rPr lang="en-US" sz="57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5700" i="true">
                <a:solidFill>
                  <a:srgbClr val="2D3748"/>
                </a:solidFill>
                <a:latin typeface="Georgia Italics"/>
                <a:ea typeface="Georgia Italics"/>
                <a:cs typeface="Georgia Italics"/>
                <a:sym typeface="Georgia Italics"/>
              </a:rPr>
              <a:t>❌ "how do I make more listings?" ❌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013305" y="4032885"/>
            <a:ext cx="10261390" cy="2154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80"/>
              </a:lnSpc>
            </a:pPr>
            <a:r>
              <a:rPr lang="en-US" sz="66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Is Etsy </a:t>
            </a:r>
            <a:r>
              <a:rPr lang="en-US" sz="66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even worth</a:t>
            </a:r>
            <a:r>
              <a:rPr lang="en-US" sz="66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 pursuing in 2026?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66317" y="4180337"/>
            <a:ext cx="15555367" cy="927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0"/>
              </a:lnSpc>
            </a:pPr>
            <a:r>
              <a:rPr lang="en-US" sz="57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I'm going to answer that question tonight.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555828" y="5506588"/>
            <a:ext cx="13176344" cy="160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5BBCB3"/>
                </a:solidFill>
                <a:latin typeface="Arial"/>
                <a:ea typeface="Arial"/>
                <a:cs typeface="Arial"/>
                <a:sym typeface="Arial"/>
              </a:rPr>
              <a:t>And the answer?</a:t>
            </a:r>
          </a:p>
          <a:p>
            <a:pPr algn="ctr">
              <a:lnSpc>
                <a:spcPts val="4200"/>
              </a:lnSpc>
            </a:pP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5BBCB3"/>
                </a:solidFill>
                <a:latin typeface="Arial"/>
                <a:ea typeface="Arial"/>
                <a:cs typeface="Arial"/>
                <a:sym typeface="Arial"/>
              </a:rPr>
              <a:t> It might </a:t>
            </a:r>
            <a:r>
              <a:rPr lang="en-US" b="true" sz="3000" i="true">
                <a:solidFill>
                  <a:srgbClr val="5BBCB3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honestly</a:t>
            </a:r>
            <a:r>
              <a:rPr lang="en-US" sz="3000">
                <a:solidFill>
                  <a:srgbClr val="5BBCB3"/>
                </a:solidFill>
                <a:latin typeface="Arial"/>
                <a:ea typeface="Arial"/>
                <a:cs typeface="Arial"/>
                <a:sym typeface="Arial"/>
              </a:rPr>
              <a:t> surprise you.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52400"/>
            <a:chOff x="0" y="0"/>
            <a:chExt cx="24384000" cy="2032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203200"/>
            </a:xfrm>
            <a:custGeom>
              <a:avLst/>
              <a:gdLst/>
              <a:ahLst/>
              <a:cxnLst/>
              <a:rect r="r" b="b" t="t" l="l"/>
              <a:pathLst>
                <a:path h="2032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203200"/>
                  </a:lnTo>
                  <a:lnTo>
                    <a:pt x="0" y="2032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0" y="10134600"/>
            <a:ext cx="18288000" cy="152400"/>
            <a:chOff x="0" y="0"/>
            <a:chExt cx="24384000" cy="203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384000" cy="203200"/>
            </a:xfrm>
            <a:custGeom>
              <a:avLst/>
              <a:gdLst/>
              <a:ahLst/>
              <a:cxnLst/>
              <a:rect r="r" b="b" t="t" l="l"/>
              <a:pathLst>
                <a:path h="2032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203200"/>
                  </a:lnTo>
                  <a:lnTo>
                    <a:pt x="0" y="203200"/>
                  </a:lnTo>
                  <a:close/>
                </a:path>
              </a:pathLst>
            </a:custGeom>
            <a:solidFill>
              <a:srgbClr val="E8A5A5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4161163" y="3399879"/>
            <a:ext cx="9965674" cy="3487242"/>
            <a:chOff x="0" y="0"/>
            <a:chExt cx="13287565" cy="4649656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2356824" y="-9525"/>
              <a:ext cx="8573523" cy="12894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560"/>
                </a:lnSpc>
              </a:pPr>
              <a:r>
                <a:rPr lang="en-US" sz="63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Before We Begin...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4448485" y="1864123"/>
              <a:ext cx="4390597" cy="787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6B7280"/>
                  </a:solidFill>
                  <a:latin typeface="Arial"/>
                  <a:ea typeface="Arial"/>
                  <a:cs typeface="Arial"/>
                  <a:sym typeface="Arial"/>
                </a:rPr>
                <a:t>🎯 Quick Pop Quiz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3508773"/>
              <a:ext cx="13287565" cy="11408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5BBCB3"/>
                  </a:solidFill>
                  <a:latin typeface="Arial"/>
                  <a:ea typeface="Arial"/>
                  <a:cs typeface="Arial"/>
                  <a:sym typeface="Arial"/>
                </a:rPr>
                <a:t>I want to show you something that might change how you think about Etsy in 2026...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334837" y="2303577"/>
            <a:ext cx="15618326" cy="5659031"/>
            <a:chOff x="0" y="0"/>
            <a:chExt cx="20824435" cy="7545375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95250"/>
              <a:ext cx="20824435" cy="9741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62"/>
                </a:lnSpc>
              </a:pPr>
              <a:r>
                <a:rPr lang="en-US" sz="5262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Because what nobody is talking about is this: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2069238" y="2109430"/>
              <a:ext cx="16685959" cy="5435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427"/>
                </a:lnSpc>
              </a:pPr>
              <a:r>
                <a:rPr lang="en-US" sz="3618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... </a:t>
              </a:r>
              <a:r>
                <a:rPr lang="en-US" sz="3618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The AI flood </a:t>
              </a:r>
              <a:r>
                <a:rPr lang="en-US" sz="3618" b="true">
                  <a:solidFill>
                    <a:srgbClr val="2D3748"/>
                  </a:solidFill>
                  <a:latin typeface="Arial Bold"/>
                  <a:ea typeface="Arial Bold"/>
                  <a:cs typeface="Arial Bold"/>
                  <a:sym typeface="Arial Bold"/>
                </a:rPr>
                <a:t>actually CREATES </a:t>
              </a:r>
              <a:r>
                <a:rPr lang="en-US" sz="3618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an opportunity - for a very specific type of seller...</a:t>
              </a:r>
            </a:p>
            <a:p>
              <a:pPr algn="ctr">
                <a:lnSpc>
                  <a:spcPts val="5427"/>
                </a:lnSpc>
              </a:pPr>
            </a:p>
            <a:p>
              <a:pPr algn="ctr">
                <a:lnSpc>
                  <a:spcPts val="5427"/>
                </a:lnSpc>
              </a:pPr>
              <a:r>
                <a:rPr lang="en-US" sz="3618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🚨 BUT 🚨</a:t>
              </a:r>
            </a:p>
            <a:p>
              <a:pPr algn="ctr">
                <a:lnSpc>
                  <a:spcPts val="5427"/>
                </a:lnSpc>
              </a:pPr>
            </a:p>
            <a:p>
              <a:pPr algn="ctr">
                <a:lnSpc>
                  <a:spcPts val="5427"/>
                </a:lnSpc>
              </a:pPr>
              <a:r>
                <a:rPr lang="en-US" b="true" sz="3618" i="true">
                  <a:solidFill>
                    <a:srgbClr val="2D3748"/>
                  </a:solidFill>
                  <a:latin typeface="Arial Bold Italics"/>
                  <a:ea typeface="Arial Bold Italics"/>
                  <a:cs typeface="Arial Bold Italics"/>
                  <a:sym typeface="Arial Bold Italics"/>
                </a:rPr>
                <a:t>... O</a:t>
              </a:r>
              <a:r>
                <a:rPr lang="en-US" b="true" sz="3618" i="true">
                  <a:solidFill>
                    <a:srgbClr val="2D3748"/>
                  </a:solidFill>
                  <a:latin typeface="Arial Bold Italics"/>
                  <a:ea typeface="Arial Bold Italics"/>
                  <a:cs typeface="Arial Bold Italics"/>
                  <a:sym typeface="Arial Bold Italics"/>
                </a:rPr>
                <a:t>nly if you understand what's really happening...</a:t>
              </a:r>
            </a:p>
          </p:txBody>
        </p:sp>
      </p:grp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174713" y="4718685"/>
            <a:ext cx="13938573" cy="97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Here's the Truth About 2026: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84959" y="4258871"/>
            <a:ext cx="12518082" cy="1769257"/>
            <a:chOff x="0" y="0"/>
            <a:chExt cx="16690777" cy="235900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66675"/>
              <a:ext cx="16690777" cy="12147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10"/>
                </a:lnSpc>
              </a:pPr>
              <a:r>
                <a:rPr lang="en-US" sz="5700" b="true">
                  <a:solidFill>
                    <a:srgbClr val="5BBCB3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When everyone has access to AI...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1290316" y="1556793"/>
              <a:ext cx="14110144" cy="8022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5BBCB3"/>
                  </a:solidFill>
                  <a:latin typeface="Arial"/>
                  <a:ea typeface="Arial"/>
                  <a:cs typeface="Arial"/>
                  <a:sym typeface="Arial"/>
                </a:rPr>
                <a:t>The AI doesn't matter anymore.</a:t>
              </a:r>
            </a:p>
          </p:txBody>
        </p:sp>
      </p:grp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4156363" y="3393738"/>
            <a:ext cx="9975273" cy="3499524"/>
            <a:chOff x="0" y="0"/>
            <a:chExt cx="13300364" cy="4666031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04775"/>
              <a:ext cx="12874572" cy="11448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149"/>
                </a:lnSpc>
              </a:pPr>
              <a:r>
                <a:rPr lang="en-US" sz="6149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What Actually Matters?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098559"/>
              <a:ext cx="13300364" cy="25674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834704" indent="-417352" lvl="1">
                <a:lnSpc>
                  <a:spcPts val="5188"/>
                </a:lnSpc>
                <a:buFont typeface="Arial"/>
                <a:buChar char="•"/>
              </a:pPr>
              <a:r>
                <a:rPr lang="en-US" b="true" sz="3459">
                  <a:solidFill>
                    <a:srgbClr val="5BBCB3"/>
                  </a:solidFill>
                  <a:latin typeface="Arial Bold"/>
                  <a:ea typeface="Arial Bold"/>
                  <a:cs typeface="Arial Bold"/>
                  <a:sym typeface="Arial Bold"/>
                </a:rPr>
                <a:t>FOCUS.</a:t>
              </a:r>
            </a:p>
            <a:p>
              <a:pPr algn="l" marL="834704" indent="-417352" lvl="1">
                <a:lnSpc>
                  <a:spcPts val="5188"/>
                </a:lnSpc>
                <a:buFont typeface="Arial"/>
                <a:buChar char="•"/>
              </a:pPr>
              <a:r>
                <a:rPr lang="en-US" b="true" sz="3459">
                  <a:solidFill>
                    <a:srgbClr val="5BBCB3"/>
                  </a:solidFill>
                  <a:latin typeface="Arial Bold"/>
                  <a:ea typeface="Arial Bold"/>
                  <a:cs typeface="Arial Bold"/>
                  <a:sym typeface="Arial Bold"/>
                </a:rPr>
                <a:t>STRATEGY.</a:t>
              </a:r>
            </a:p>
            <a:p>
              <a:pPr algn="l" marL="834704" indent="-417352" lvl="1">
                <a:lnSpc>
                  <a:spcPts val="5188"/>
                </a:lnSpc>
                <a:buFont typeface="Arial"/>
                <a:buChar char="•"/>
              </a:pPr>
              <a:r>
                <a:rPr lang="en-US" b="true" sz="3459">
                  <a:solidFill>
                    <a:srgbClr val="5BBCB3"/>
                  </a:solidFill>
                  <a:latin typeface="Arial Bold"/>
                  <a:ea typeface="Arial Bold"/>
                  <a:cs typeface="Arial Bold"/>
                  <a:sym typeface="Arial Bold"/>
                </a:rPr>
                <a:t>Knowing WHAT to create,</a:t>
              </a:r>
              <a:r>
                <a:rPr lang="en-US" sz="3459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 not just </a:t>
              </a:r>
              <a:r>
                <a:rPr lang="en-US" b="true" sz="3459">
                  <a:solidFill>
                    <a:srgbClr val="2D3748"/>
                  </a:solidFill>
                  <a:latin typeface="Arial Bold"/>
                  <a:ea typeface="Arial Bold"/>
                  <a:cs typeface="Arial Bold"/>
                  <a:sym typeface="Arial Bold"/>
                </a:rPr>
                <a:t>HOW.</a:t>
              </a:r>
            </a:p>
          </p:txBody>
        </p:sp>
      </p:grp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315396" y="4135933"/>
            <a:ext cx="9657208" cy="2794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0"/>
              </a:lnSpc>
            </a:pPr>
            <a:r>
              <a:rPr lang="en-US" sz="57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If you’ve felt the same problems that those </a:t>
            </a:r>
            <a:r>
              <a:rPr lang="en-US" sz="57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160+ Etsy Shops have...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315396" y="4179570"/>
            <a:ext cx="9657208" cy="1861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0"/>
              </a:lnSpc>
            </a:pPr>
            <a:r>
              <a:rPr lang="en-US" sz="57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Then you need </a:t>
            </a:r>
            <a:r>
              <a:rPr lang="en-US" sz="57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a change of strategy...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672048" y="3246120"/>
            <a:ext cx="12943904" cy="3728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0"/>
              </a:lnSpc>
            </a:pPr>
            <a:r>
              <a:rPr lang="en-US" sz="57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And my goal with </a:t>
            </a:r>
            <a:r>
              <a:rPr lang="en-US" sz="57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tonight and the next 2 days</a:t>
            </a:r>
            <a:r>
              <a:rPr lang="en-US" sz="57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 is to hopefully help you build one that will allow you to make your Etsy Shop profitable...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672048" y="3246120"/>
            <a:ext cx="12943904" cy="3728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0"/>
              </a:lnSpc>
            </a:pPr>
            <a:r>
              <a:rPr lang="en-US" sz="57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...so you can finally earn $3K-$5K monthly </a:t>
            </a:r>
            <a:r>
              <a:rPr lang="en-US" sz="57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without needing to guess what will work based on "gut feeling"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18204" y="1412627"/>
            <a:ext cx="15651592" cy="7461746"/>
            <a:chOff x="0" y="0"/>
            <a:chExt cx="20868790" cy="9948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0293025" y="0"/>
              <a:ext cx="6759187" cy="6732628"/>
            </a:xfrm>
            <a:custGeom>
              <a:avLst/>
              <a:gdLst/>
              <a:ahLst/>
              <a:cxnLst/>
              <a:rect r="r" b="b" t="t" l="l"/>
              <a:pathLst>
                <a:path h="6732628" w="6759187">
                  <a:moveTo>
                    <a:pt x="0" y="0"/>
                  </a:moveTo>
                  <a:lnTo>
                    <a:pt x="6759187" y="0"/>
                  </a:lnTo>
                  <a:lnTo>
                    <a:pt x="6759187" y="6732628"/>
                  </a:lnTo>
                  <a:lnTo>
                    <a:pt x="0" y="67326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4387812" y="3516262"/>
              <a:ext cx="6480978" cy="6432732"/>
            </a:xfrm>
            <a:custGeom>
              <a:avLst/>
              <a:gdLst/>
              <a:ahLst/>
              <a:cxnLst/>
              <a:rect r="r" b="b" t="t" l="l"/>
              <a:pathLst>
                <a:path h="6432732" w="6480978">
                  <a:moveTo>
                    <a:pt x="0" y="0"/>
                  </a:moveTo>
                  <a:lnTo>
                    <a:pt x="6480978" y="0"/>
                  </a:lnTo>
                  <a:lnTo>
                    <a:pt x="6480978" y="6432732"/>
                  </a:lnTo>
                  <a:lnTo>
                    <a:pt x="0" y="64327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0" y="1249675"/>
              <a:ext cx="9019678" cy="73924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308"/>
                </a:lnSpc>
              </a:pPr>
              <a:r>
                <a:rPr lang="en-US" sz="4852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...and so you can enjoy more time with your family (or yourself) </a:t>
              </a:r>
              <a:r>
                <a:rPr lang="en-US" sz="4852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without spending  time at 11PM searching for more “expert” Etsy advice</a:t>
              </a:r>
            </a:p>
          </p:txBody>
        </p:sp>
      </p:grp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>
  <p:cSld>
    <p:bg>
      <p:bgPr>
        <a:solidFill>
          <a:srgbClr val="5BBCB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68888" y="3034350"/>
            <a:ext cx="14750224" cy="4332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57"/>
              </a:lnSpc>
            </a:pPr>
            <a:r>
              <a:rPr lang="en-US" sz="6757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The shops that will thrive in 2026 aren't the ones with the most listings...</a:t>
            </a:r>
          </a:p>
          <a:p>
            <a:pPr algn="ctr">
              <a:lnSpc>
                <a:spcPts val="6757"/>
              </a:lnSpc>
            </a:pPr>
          </a:p>
          <a:p>
            <a:pPr algn="ctr">
              <a:lnSpc>
                <a:spcPts val="6757"/>
              </a:lnSpc>
            </a:pPr>
            <a:r>
              <a:rPr lang="en-US" sz="6757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They're the ones with the</a:t>
            </a:r>
          </a:p>
          <a:p>
            <a:pPr algn="ctr">
              <a:lnSpc>
                <a:spcPts val="6757"/>
              </a:lnSpc>
            </a:pPr>
            <a:r>
              <a:rPr lang="en-US" sz="6757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CLEAREST FOCUS.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68888" y="3034350"/>
            <a:ext cx="14750224" cy="4332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57"/>
              </a:lnSpc>
            </a:pPr>
            <a:r>
              <a:rPr lang="en-US" sz="6757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The shops that will thrive in 2026 aren't the ones with the most listings...</a:t>
            </a:r>
          </a:p>
          <a:p>
            <a:pPr algn="ctr">
              <a:lnSpc>
                <a:spcPts val="6757"/>
              </a:lnSpc>
            </a:pPr>
          </a:p>
          <a:p>
            <a:pPr algn="ctr">
              <a:lnSpc>
                <a:spcPts val="6757"/>
              </a:lnSpc>
            </a:pPr>
            <a:r>
              <a:rPr lang="en-US" sz="6757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They're the ones with the</a:t>
            </a:r>
          </a:p>
          <a:p>
            <a:pPr algn="ctr">
              <a:lnSpc>
                <a:spcPts val="6757"/>
              </a:lnSpc>
            </a:pPr>
            <a:r>
              <a:rPr lang="en-US" sz="6757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CLEAREST FOCUS.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890492" y="3177778"/>
            <a:ext cx="8506718" cy="3931444"/>
            <a:chOff x="0" y="0"/>
            <a:chExt cx="11342291" cy="52419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342243" cy="5241925"/>
            </a:xfrm>
            <a:custGeom>
              <a:avLst/>
              <a:gdLst/>
              <a:ahLst/>
              <a:cxnLst/>
              <a:rect r="r" b="b" t="t" l="l"/>
              <a:pathLst>
                <a:path h="5241925" w="11342243">
                  <a:moveTo>
                    <a:pt x="0" y="406400"/>
                  </a:moveTo>
                  <a:cubicBezTo>
                    <a:pt x="0" y="181991"/>
                    <a:pt x="181991" y="0"/>
                    <a:pt x="406400" y="0"/>
                  </a:cubicBezTo>
                  <a:lnTo>
                    <a:pt x="10935843" y="0"/>
                  </a:lnTo>
                  <a:cubicBezTo>
                    <a:pt x="11160252" y="0"/>
                    <a:pt x="11342243" y="181991"/>
                    <a:pt x="11342243" y="406400"/>
                  </a:cubicBezTo>
                  <a:lnTo>
                    <a:pt x="11342243" y="4835525"/>
                  </a:lnTo>
                  <a:cubicBezTo>
                    <a:pt x="11342243" y="5059934"/>
                    <a:pt x="11160252" y="5241925"/>
                    <a:pt x="10935843" y="5241925"/>
                  </a:cubicBezTo>
                  <a:lnTo>
                    <a:pt x="406400" y="5241925"/>
                  </a:lnTo>
                  <a:cubicBezTo>
                    <a:pt x="181991" y="5241925"/>
                    <a:pt x="0" y="5059934"/>
                    <a:pt x="0" y="4835525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" id="4"/>
          <p:cNvSpPr txBox="true"/>
          <p:nvPr/>
        </p:nvSpPr>
        <p:spPr>
          <a:xfrm rot="0">
            <a:off x="4888315" y="3371453"/>
            <a:ext cx="8508895" cy="1694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517"/>
              </a:lnSpc>
            </a:pPr>
            <a:r>
              <a:rPr lang="en-US" sz="9655">
                <a:solidFill>
                  <a:srgbClr val="1D1D1D"/>
                </a:solidFill>
                <a:latin typeface="Arial"/>
                <a:ea typeface="Arial"/>
                <a:cs typeface="Arial"/>
                <a:sym typeface="Arial"/>
              </a:rPr>
              <a:t>💬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971286" y="5514975"/>
            <a:ext cx="6345132" cy="146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Get ready to </a:t>
            </a:r>
            <a:r>
              <a:rPr lang="en-US" sz="42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type</a:t>
            </a:r>
            <a:r>
              <a:rPr lang="en-US" sz="42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 in the chat!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02046" y="4179570"/>
            <a:ext cx="13283908" cy="1861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0"/>
              </a:lnSpc>
            </a:pPr>
            <a:r>
              <a:rPr lang="en-US" sz="57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And that's exactly what we're building this week.</a:t>
            </a: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330675" y="4199572"/>
            <a:ext cx="9626650" cy="1887856"/>
            <a:chOff x="0" y="0"/>
            <a:chExt cx="12835533" cy="2517141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23825"/>
              <a:ext cx="12835533" cy="13392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00"/>
                </a:lnSpc>
              </a:pPr>
              <a:r>
                <a:rPr lang="en-US" sz="72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The 3-Day Challenge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821638" y="1831341"/>
              <a:ext cx="11192256" cy="685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Your roadmap to a focused, profitable shop</a:t>
              </a:r>
            </a:p>
          </p:txBody>
        </p:sp>
      </p:grp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2924771" y="1902255"/>
            <a:ext cx="12438457" cy="6482490"/>
            <a:chOff x="0" y="0"/>
            <a:chExt cx="16584610" cy="8643319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23825"/>
              <a:ext cx="15373995" cy="11722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394"/>
                </a:lnSpc>
              </a:pPr>
              <a:r>
                <a:rPr lang="en-US" sz="6394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Day 1 — Tonight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390307"/>
              <a:ext cx="16584610" cy="62530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395"/>
                </a:lnSpc>
              </a:pPr>
              <a:r>
                <a:rPr lang="en-US" sz="3596" b="true">
                  <a:solidFill>
                    <a:srgbClr val="5BBCB3"/>
                  </a:solidFill>
                  <a:latin typeface="Arial Bold"/>
                  <a:ea typeface="Arial Bold"/>
                  <a:cs typeface="Arial Bold"/>
                  <a:sym typeface="Arial Bold"/>
                </a:rPr>
                <a:t>The Etsy Reset</a:t>
              </a:r>
            </a:p>
            <a:p>
              <a:pPr algn="ctr">
                <a:lnSpc>
                  <a:spcPts val="5395"/>
                </a:lnSpc>
              </a:pPr>
            </a:p>
            <a:p>
              <a:pPr algn="ctr">
                <a:lnSpc>
                  <a:spcPts val="5395"/>
                </a:lnSpc>
              </a:pPr>
              <a:r>
                <a:rPr lang="en-US" sz="3596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What to DELETE</a:t>
              </a:r>
            </a:p>
            <a:p>
              <a:pPr algn="ctr">
                <a:lnSpc>
                  <a:spcPts val="5395"/>
                </a:lnSpc>
              </a:pPr>
              <a:r>
                <a:rPr lang="en-US" sz="3596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What to OPTIMIZE</a:t>
              </a:r>
            </a:p>
            <a:p>
              <a:pPr algn="ctr">
                <a:lnSpc>
                  <a:spcPts val="5395"/>
                </a:lnSpc>
              </a:pPr>
              <a:r>
                <a:rPr lang="en-US" sz="3596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What to SCALE</a:t>
              </a:r>
            </a:p>
            <a:p>
              <a:pPr algn="ctr">
                <a:lnSpc>
                  <a:spcPts val="5395"/>
                </a:lnSpc>
              </a:pPr>
            </a:p>
            <a:p>
              <a:pPr algn="ctr">
                <a:lnSpc>
                  <a:spcPts val="5395"/>
                </a:lnSpc>
              </a:pPr>
              <a:r>
                <a:rPr lang="en-US" sz="3596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Today is foundation. Without today, Days 2 &amp; 3 don’t work.</a:t>
              </a:r>
            </a:p>
          </p:txBody>
        </p:sp>
      </p:grp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3568672" y="1902255"/>
            <a:ext cx="11150655" cy="6482490"/>
            <a:chOff x="0" y="0"/>
            <a:chExt cx="14867540" cy="8643319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23825"/>
              <a:ext cx="13782266" cy="11722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394"/>
                </a:lnSpc>
              </a:pPr>
              <a:r>
                <a:rPr lang="en-US" sz="6394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Day 2 — Tomorrow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390307"/>
              <a:ext cx="14867540" cy="62530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395"/>
                </a:lnSpc>
              </a:pPr>
              <a:r>
                <a:rPr lang="en-US" sz="3596" b="true">
                  <a:solidFill>
                    <a:srgbClr val="5BBCB3"/>
                  </a:solidFill>
                  <a:latin typeface="Arial Bold"/>
                  <a:ea typeface="Arial Bold"/>
                  <a:cs typeface="Arial Bold"/>
                  <a:sym typeface="Arial Bold"/>
                </a:rPr>
                <a:t>The AI Design Lab</a:t>
              </a:r>
            </a:p>
            <a:p>
              <a:pPr algn="ctr">
                <a:lnSpc>
                  <a:spcPts val="5395"/>
                </a:lnSpc>
              </a:pPr>
            </a:p>
            <a:p>
              <a:pPr algn="ctr">
                <a:lnSpc>
                  <a:spcPts val="5395"/>
                </a:lnSpc>
              </a:pPr>
              <a:r>
                <a:rPr lang="en-US" sz="3596">
                  <a:solidFill>
                    <a:srgbClr val="1D1D1D"/>
                  </a:solidFill>
                  <a:latin typeface="Arial"/>
                  <a:ea typeface="Arial"/>
                  <a:cs typeface="Arial"/>
                  <a:sym typeface="Arial"/>
                </a:rPr>
                <a:t>✓</a:t>
              </a:r>
              <a:r>
                <a:rPr lang="en-US" sz="3596" b="true">
                  <a:solidFill>
                    <a:srgbClr val="1D1D1D"/>
                  </a:solidFill>
                  <a:latin typeface="Arial Bold"/>
                  <a:ea typeface="Arial Bold"/>
                  <a:cs typeface="Arial Bold"/>
                  <a:sym typeface="Arial Bold"/>
                </a:rPr>
                <a:t> </a:t>
              </a:r>
              <a:r>
                <a:rPr lang="en-US" sz="3596">
                  <a:solidFill>
                    <a:srgbClr val="1D1D1D"/>
                  </a:solidFill>
                  <a:latin typeface="Arial"/>
                  <a:ea typeface="Arial"/>
                  <a:cs typeface="Arial"/>
                  <a:sym typeface="Arial"/>
                </a:rPr>
                <a:t>Exact prompts that work in 2026</a:t>
              </a:r>
            </a:p>
            <a:p>
              <a:pPr algn="ctr">
                <a:lnSpc>
                  <a:spcPts val="5395"/>
                </a:lnSpc>
              </a:pPr>
              <a:r>
                <a:rPr lang="en-US" sz="3596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✓ </a:t>
              </a:r>
              <a:r>
                <a:rPr lang="en-US" sz="3596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Creating products people actually buy</a:t>
              </a:r>
            </a:p>
            <a:p>
              <a:pPr algn="ctr">
                <a:lnSpc>
                  <a:spcPts val="5395"/>
                </a:lnSpc>
              </a:pPr>
              <a:r>
                <a:rPr lang="en-US" sz="3596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✓ </a:t>
              </a:r>
              <a:r>
                <a:rPr lang="en-US" sz="3596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I will create a product LIVE with you</a:t>
              </a:r>
            </a:p>
            <a:p>
              <a:pPr algn="ctr">
                <a:lnSpc>
                  <a:spcPts val="5395"/>
                </a:lnSpc>
              </a:pPr>
            </a:p>
            <a:p>
              <a:pPr algn="ctr">
                <a:lnSpc>
                  <a:spcPts val="5395"/>
                </a:lnSpc>
              </a:pPr>
              <a:r>
                <a:rPr lang="en-US" sz="3596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I’ll create a product live with you in under 30 minutes.</a:t>
              </a:r>
            </a:p>
          </p:txBody>
        </p:sp>
      </p:grp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2473756" y="1902255"/>
            <a:ext cx="13340488" cy="6482490"/>
            <a:chOff x="0" y="0"/>
            <a:chExt cx="17787317" cy="8643319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23825"/>
              <a:ext cx="16488910" cy="11722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394"/>
                </a:lnSpc>
              </a:pPr>
              <a:r>
                <a:rPr lang="en-US" sz="6394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Day 3 — Last Day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390307"/>
              <a:ext cx="17787317" cy="62530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395"/>
                </a:lnSpc>
              </a:pPr>
              <a:r>
                <a:rPr lang="en-US" sz="3596" b="true">
                  <a:solidFill>
                    <a:srgbClr val="5BBCB3"/>
                  </a:solidFill>
                  <a:latin typeface="Arial Bold"/>
                  <a:ea typeface="Arial Bold"/>
                  <a:cs typeface="Arial Bold"/>
                  <a:sym typeface="Arial Bold"/>
                </a:rPr>
                <a:t>The AI Empire System</a:t>
              </a:r>
            </a:p>
            <a:p>
              <a:pPr algn="ctr">
                <a:lnSpc>
                  <a:spcPts val="5395"/>
                </a:lnSpc>
              </a:pPr>
            </a:p>
            <a:p>
              <a:pPr algn="ctr">
                <a:lnSpc>
                  <a:spcPts val="5395"/>
                </a:lnSpc>
              </a:pPr>
              <a:r>
                <a:rPr lang="en-US" sz="3596">
                  <a:solidFill>
                    <a:srgbClr val="1D1D1D"/>
                  </a:solidFill>
                  <a:latin typeface="Arial"/>
                  <a:ea typeface="Arial"/>
                  <a:cs typeface="Arial"/>
                  <a:sym typeface="Arial"/>
                </a:rPr>
                <a:t>✓ The 3-hour weekly routine that compounds</a:t>
              </a:r>
            </a:p>
            <a:p>
              <a:pPr algn="ctr">
                <a:lnSpc>
                  <a:spcPts val="5395"/>
                </a:lnSpc>
              </a:pPr>
              <a:r>
                <a:rPr lang="en-US" sz="3596">
                  <a:solidFill>
                    <a:srgbClr val="1D1D1D"/>
                  </a:solidFill>
                  <a:latin typeface="Arial"/>
                  <a:ea typeface="Arial"/>
                  <a:cs typeface="Arial"/>
                  <a:sym typeface="Arial"/>
                </a:rPr>
                <a:t>✓ </a:t>
              </a:r>
              <a:r>
                <a:rPr lang="en-US" sz="3596">
                  <a:solidFill>
                    <a:srgbClr val="1D1D1D"/>
                  </a:solidFill>
                  <a:latin typeface="Arial"/>
                  <a:ea typeface="Arial"/>
                  <a:cs typeface="Arial"/>
                  <a:sym typeface="Arial"/>
                </a:rPr>
                <a:t>How to run your shop in less time than a movie</a:t>
              </a:r>
            </a:p>
            <a:p>
              <a:pPr algn="ctr">
                <a:lnSpc>
                  <a:spcPts val="5395"/>
                </a:lnSpc>
              </a:pPr>
              <a:r>
                <a:rPr lang="en-US" sz="3596">
                  <a:solidFill>
                    <a:srgbClr val="1D1D1D"/>
                  </a:solidFill>
                  <a:latin typeface="Arial"/>
                  <a:ea typeface="Arial"/>
                  <a:cs typeface="Arial"/>
                  <a:sym typeface="Arial"/>
                </a:rPr>
                <a:t>✓ The game plan for $3K-$5K monthly in 2026</a:t>
              </a:r>
            </a:p>
            <a:p>
              <a:pPr algn="ctr">
                <a:lnSpc>
                  <a:spcPts val="5395"/>
                </a:lnSpc>
              </a:pPr>
            </a:p>
            <a:p>
              <a:pPr algn="ctr">
                <a:lnSpc>
                  <a:spcPts val="5395"/>
                </a:lnSpc>
              </a:pPr>
              <a:r>
                <a:rPr lang="en-US" sz="3596">
                  <a:solidFill>
                    <a:srgbClr val="1D1D1D"/>
                  </a:solidFill>
                  <a:latin typeface="Arial"/>
                  <a:ea typeface="Arial"/>
                  <a:cs typeface="Arial"/>
                  <a:sym typeface="Arial"/>
                </a:rPr>
                <a:t>The most important out of all 3 days...</a:t>
              </a:r>
            </a:p>
          </p:txBody>
        </p:sp>
      </p:grp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2473756" y="1564118"/>
            <a:ext cx="13340488" cy="7158765"/>
            <a:chOff x="0" y="0"/>
            <a:chExt cx="17787317" cy="9545019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23825"/>
              <a:ext cx="16488910" cy="11722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394"/>
                </a:lnSpc>
              </a:pPr>
              <a:r>
                <a:rPr lang="en-US" sz="6394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Plus, tomorrow?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390307"/>
              <a:ext cx="17787317" cy="71547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395"/>
                </a:lnSpc>
              </a:pPr>
            </a:p>
            <a:p>
              <a:pPr algn="ctr">
                <a:lnSpc>
                  <a:spcPts val="5395"/>
                </a:lnSpc>
              </a:pPr>
              <a:r>
                <a:rPr lang="en-US" sz="3596">
                  <a:solidFill>
                    <a:srgbClr val="1D1D1D"/>
                  </a:solidFill>
                  <a:latin typeface="Arial"/>
                  <a:ea typeface="Arial"/>
                  <a:cs typeface="Arial"/>
                  <a:sym typeface="Arial"/>
                </a:rPr>
                <a:t>Tomorrow, I’ll reveal something I've been building for months</a:t>
              </a:r>
            </a:p>
            <a:p>
              <a:pPr algn="ctr">
                <a:lnSpc>
                  <a:spcPts val="5395"/>
                </a:lnSpc>
              </a:pPr>
            </a:p>
            <a:p>
              <a:pPr algn="ctr">
                <a:lnSpc>
                  <a:spcPts val="5395"/>
                </a:lnSpc>
              </a:pPr>
              <a:r>
                <a:rPr lang="en-US" sz="3596">
                  <a:solidFill>
                    <a:srgbClr val="1D1D1D"/>
                  </a:solidFill>
                  <a:latin typeface="Arial"/>
                  <a:ea typeface="Arial"/>
                  <a:cs typeface="Arial"/>
                  <a:sym typeface="Arial"/>
                </a:rPr>
                <a:t>. Something that doesn't exist anywhere else. Something I think will change the Etsy game in 2026.</a:t>
              </a:r>
            </a:p>
            <a:p>
              <a:pPr algn="ctr">
                <a:lnSpc>
                  <a:spcPts val="5395"/>
                </a:lnSpc>
              </a:pPr>
            </a:p>
            <a:p>
              <a:pPr algn="ctr">
                <a:lnSpc>
                  <a:spcPts val="5395"/>
                </a:lnSpc>
              </a:pPr>
              <a:r>
                <a:rPr lang="en-US" sz="3596">
                  <a:solidFill>
                    <a:srgbClr val="1D1D1D"/>
                  </a:solidFill>
                  <a:latin typeface="Arial"/>
                  <a:ea typeface="Arial"/>
                  <a:cs typeface="Arial"/>
                  <a:sym typeface="Arial"/>
                </a:rPr>
                <a:t>If you show up tomorrow, you’ll get a chance to take a look at it before I show it to anyone else...</a:t>
              </a:r>
            </a:p>
          </p:txBody>
        </p:sp>
      </p:grpSp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>
  <p:cSld>
    <p:bg>
      <p:bgPr>
        <a:solidFill>
          <a:srgbClr val="FFF3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284465" y="2666872"/>
            <a:ext cx="11719069" cy="4953257"/>
            <a:chOff x="0" y="0"/>
            <a:chExt cx="15625426" cy="6604342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228600"/>
              <a:ext cx="15625426" cy="21874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524"/>
                </a:lnSpc>
              </a:pPr>
              <a:r>
                <a:rPr lang="en-US" sz="9660">
                  <a:solidFill>
                    <a:srgbClr val="1D1D1D"/>
                  </a:solidFill>
                  <a:latin typeface="Arial"/>
                  <a:ea typeface="Arial"/>
                  <a:cs typeface="Arial"/>
                  <a:sym typeface="Arial"/>
                </a:rPr>
                <a:t>⚠️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3898679" y="2492248"/>
              <a:ext cx="7828070" cy="9954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03"/>
                </a:lnSpc>
              </a:pPr>
              <a:r>
                <a:rPr lang="en-US" sz="5493" b="true">
                  <a:solidFill>
                    <a:srgbClr val="856404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Important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824125"/>
              <a:ext cx="15625426" cy="27802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650"/>
                </a:lnSpc>
              </a:pPr>
              <a:r>
                <a:rPr lang="en-US" sz="3531">
                  <a:solidFill>
                    <a:srgbClr val="856404"/>
                  </a:solidFill>
                  <a:latin typeface="Arial"/>
                  <a:ea typeface="Arial"/>
                  <a:cs typeface="Arial"/>
                  <a:sym typeface="Arial"/>
                </a:rPr>
                <a:t>Day 2 won't make sense without Day 1.</a:t>
              </a:r>
            </a:p>
            <a:p>
              <a:pPr algn="l">
                <a:lnSpc>
                  <a:spcPts val="5650"/>
                </a:lnSpc>
              </a:pPr>
              <a:r>
                <a:rPr lang="en-US" sz="3531">
                  <a:solidFill>
                    <a:srgbClr val="856404"/>
                  </a:solidFill>
                  <a:latin typeface="Arial"/>
                  <a:ea typeface="Arial"/>
                  <a:cs typeface="Arial"/>
                  <a:sym typeface="Arial"/>
                </a:rPr>
                <a:t>Day 3 won't work without Day 2.</a:t>
              </a:r>
            </a:p>
            <a:p>
              <a:pPr algn="l">
                <a:lnSpc>
                  <a:spcPts val="5650"/>
                </a:lnSpc>
              </a:pPr>
              <a:r>
                <a:rPr lang="en-US" sz="3531" b="true">
                  <a:solidFill>
                    <a:srgbClr val="856404"/>
                  </a:solidFill>
                  <a:latin typeface="Arial Bold"/>
                  <a:ea typeface="Arial Bold"/>
                  <a:cs typeface="Arial Bold"/>
                  <a:sym typeface="Arial Bold"/>
                </a:rPr>
                <a:t>This is a system. It only works if you follow it in order.</a:t>
              </a:r>
            </a:p>
          </p:txBody>
        </p:sp>
      </p:grpSp>
    </p:spTree>
  </p:cSld>
  <p:clrMapOvr>
    <a:masterClrMapping/>
  </p:clrMapOvr>
</p:sld>
</file>

<file path=ppt/slides/slide37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76500" y="2057995"/>
            <a:ext cx="13335000" cy="6171010"/>
            <a:chOff x="0" y="0"/>
            <a:chExt cx="17780000" cy="8228013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7780000" cy="8228013"/>
              <a:chOff x="0" y="0"/>
              <a:chExt cx="17780000" cy="8228013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7780000" cy="8228076"/>
              </a:xfrm>
              <a:custGeom>
                <a:avLst/>
                <a:gdLst/>
                <a:ahLst/>
                <a:cxnLst/>
                <a:rect r="r" b="b" t="t" l="l"/>
                <a:pathLst>
                  <a:path h="8228076" w="17780000">
                    <a:moveTo>
                      <a:pt x="0" y="406400"/>
                    </a:moveTo>
                    <a:cubicBezTo>
                      <a:pt x="0" y="181991"/>
                      <a:pt x="181991" y="0"/>
                      <a:pt x="406400" y="0"/>
                    </a:cubicBezTo>
                    <a:lnTo>
                      <a:pt x="17373600" y="0"/>
                    </a:lnTo>
                    <a:cubicBezTo>
                      <a:pt x="17598010" y="0"/>
                      <a:pt x="17780000" y="181991"/>
                      <a:pt x="17780000" y="406400"/>
                    </a:cubicBezTo>
                    <a:lnTo>
                      <a:pt x="17780000" y="7821676"/>
                    </a:lnTo>
                    <a:cubicBezTo>
                      <a:pt x="17780000" y="8046085"/>
                      <a:pt x="17598010" y="8228076"/>
                      <a:pt x="17373600" y="8228076"/>
                    </a:cubicBezTo>
                    <a:lnTo>
                      <a:pt x="406400" y="8228076"/>
                    </a:lnTo>
                    <a:cubicBezTo>
                      <a:pt x="181991" y="8228076"/>
                      <a:pt x="0" y="8046085"/>
                      <a:pt x="0" y="78216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name="TextBox 5" id="5"/>
            <p:cNvSpPr txBox="true"/>
            <p:nvPr/>
          </p:nvSpPr>
          <p:spPr>
            <a:xfrm rot="0">
              <a:off x="1376680" y="496145"/>
              <a:ext cx="15026640" cy="18684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080"/>
                </a:lnSpc>
              </a:pPr>
              <a:r>
                <a:rPr lang="en-US" sz="7200">
                  <a:solidFill>
                    <a:srgbClr val="1D1D1D"/>
                  </a:solidFill>
                  <a:latin typeface="Arial"/>
                  <a:ea typeface="Arial"/>
                  <a:cs typeface="Arial"/>
                  <a:sym typeface="Arial"/>
                </a:rPr>
                <a:t>🤝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1376680" y="2882196"/>
              <a:ext cx="15026640" cy="45256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460"/>
                </a:lnSpc>
              </a:pPr>
              <a:r>
                <a:rPr lang="en-US" sz="39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If you’re serious… you need to be here all 3 nights. Deal?</a:t>
              </a:r>
            </a:p>
            <a:p>
              <a:pPr algn="ctr">
                <a:lnSpc>
                  <a:spcPts val="5460"/>
                </a:lnSpc>
              </a:pPr>
            </a:p>
            <a:p>
              <a:pPr algn="ctr">
                <a:lnSpc>
                  <a:spcPts val="5460"/>
                </a:lnSpc>
              </a:pPr>
              <a:r>
                <a:rPr lang="en-US" sz="39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Type </a:t>
              </a:r>
              <a:r>
                <a:rPr lang="en-US" sz="39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"DEAL"</a:t>
              </a:r>
              <a:r>
                <a:rPr lang="en-US" sz="39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 in the chat so I know I can expect you to attend up to Day 3!</a:t>
              </a:r>
            </a:p>
          </p:txBody>
        </p:sp>
      </p:grpSp>
    </p:spTree>
  </p:cSld>
  <p:clrMapOvr>
    <a:masterClrMapping/>
  </p:clrMapOvr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409256" y="4205755"/>
            <a:ext cx="9469487" cy="1875490"/>
            <a:chOff x="0" y="0"/>
            <a:chExt cx="12625983" cy="2500653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23825"/>
              <a:ext cx="12625983" cy="13392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00"/>
                </a:lnSpc>
              </a:pPr>
              <a:r>
                <a:rPr lang="en-US" sz="72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Before We Dive In...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982218" y="1698436"/>
              <a:ext cx="10661547" cy="8022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 Promise from me :)</a:t>
              </a:r>
            </a:p>
          </p:txBody>
        </p:sp>
      </p:grpSp>
    </p:spTree>
  </p:cSld>
  <p:clrMapOvr>
    <a:masterClrMapping/>
  </p:clrMapOvr>
</p:sld>
</file>

<file path=ppt/slides/slide39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68910" y="4182547"/>
            <a:ext cx="13350180" cy="2794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0"/>
              </a:lnSpc>
            </a:pPr>
            <a:r>
              <a:rPr lang="en-US" sz="57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If you stay until minute 70 tonight...</a:t>
            </a:r>
          </a:p>
          <a:p>
            <a:pPr algn="ctr">
              <a:lnSpc>
                <a:spcPts val="7410"/>
              </a:lnSpc>
            </a:pPr>
          </a:p>
          <a:p>
            <a:pPr algn="ctr">
              <a:lnSpc>
                <a:spcPts val="7410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3492314" y="5418653"/>
            <a:ext cx="11303074" cy="615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5BBCB3"/>
                </a:solidFill>
                <a:latin typeface="Arial"/>
                <a:ea typeface="Arial"/>
                <a:cs typeface="Arial"/>
                <a:sym typeface="Arial"/>
              </a:rPr>
              <a:t>I'm going to give you something </a:t>
            </a:r>
            <a:r>
              <a:rPr lang="en-US" sz="3499" b="true">
                <a:solidFill>
                  <a:srgbClr val="5BBCB3"/>
                </a:solidFill>
                <a:latin typeface="Arial Bold"/>
                <a:ea typeface="Arial Bold"/>
                <a:cs typeface="Arial Bold"/>
                <a:sym typeface="Arial Bold"/>
              </a:rPr>
              <a:t>very</a:t>
            </a:r>
            <a:r>
              <a:rPr lang="en-US" sz="3499">
                <a:solidFill>
                  <a:srgbClr val="5BBCB3"/>
                </a:solidFill>
                <a:latin typeface="Arial"/>
                <a:ea typeface="Arial"/>
                <a:cs typeface="Arial"/>
                <a:sym typeface="Arial"/>
              </a:rPr>
              <a:t> special.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67967" y="1971614"/>
            <a:ext cx="14752067" cy="6351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67"/>
              </a:lnSpc>
            </a:pPr>
            <a:r>
              <a:rPr lang="en-US" sz="4667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Which design was made by a professional artist?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898269" y="3234227"/>
            <a:ext cx="5928152" cy="4234394"/>
            <a:chOff x="0" y="0"/>
            <a:chExt cx="7112000" cy="508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112000" cy="5080000"/>
            </a:xfrm>
            <a:custGeom>
              <a:avLst/>
              <a:gdLst/>
              <a:ahLst/>
              <a:cxnLst/>
              <a:rect r="r" b="b" t="t" l="l"/>
              <a:pathLst>
                <a:path h="5080000" w="7112000">
                  <a:moveTo>
                    <a:pt x="0" y="304800"/>
                  </a:moveTo>
                  <a:cubicBezTo>
                    <a:pt x="0" y="136525"/>
                    <a:pt x="136525" y="0"/>
                    <a:pt x="304800" y="0"/>
                  </a:cubicBezTo>
                  <a:lnTo>
                    <a:pt x="6807200" y="0"/>
                  </a:lnTo>
                  <a:cubicBezTo>
                    <a:pt x="6975475" y="0"/>
                    <a:pt x="7112000" y="136525"/>
                    <a:pt x="7112000" y="304800"/>
                  </a:cubicBezTo>
                  <a:lnTo>
                    <a:pt x="7112000" y="4775200"/>
                  </a:lnTo>
                  <a:cubicBezTo>
                    <a:pt x="7112000" y="4943475"/>
                    <a:pt x="6975475" y="5080000"/>
                    <a:pt x="6807200" y="5080000"/>
                  </a:cubicBezTo>
                  <a:lnTo>
                    <a:pt x="304800" y="5080000"/>
                  </a:lnTo>
                  <a:cubicBezTo>
                    <a:pt x="136525" y="5080000"/>
                    <a:pt x="0" y="4943475"/>
                    <a:pt x="0" y="4775200"/>
                  </a:cubicBezTo>
                  <a:close/>
                </a:path>
              </a:pathLst>
            </a:custGeom>
            <a:solidFill>
              <a:srgbClr val="E0E0E0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4391498" y="5086856"/>
            <a:ext cx="2941361" cy="471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67"/>
              </a:lnSpc>
            </a:pPr>
            <a:r>
              <a:rPr lang="en-US" sz="2333">
                <a:solidFill>
                  <a:srgbClr val="6B7280"/>
                </a:solidFill>
                <a:latin typeface="Arial"/>
                <a:ea typeface="Arial"/>
                <a:cs typeface="Arial"/>
                <a:sym typeface="Arial"/>
              </a:rPr>
              <a:t>[Image A Placeholder]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838987" y="7585091"/>
            <a:ext cx="6046715" cy="806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1"/>
              </a:lnSpc>
            </a:pPr>
            <a:r>
              <a:rPr lang="en-US" sz="4001">
                <a:solidFill>
                  <a:srgbClr val="5BBCB3"/>
                </a:solidFill>
                <a:latin typeface="Georgia"/>
                <a:ea typeface="Georgia"/>
                <a:cs typeface="Georgia"/>
                <a:sym typeface="Georgia"/>
              </a:rPr>
              <a:t>A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461580" y="3234227"/>
            <a:ext cx="5928152" cy="4234394"/>
            <a:chOff x="0" y="0"/>
            <a:chExt cx="7112000" cy="508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112000" cy="5080000"/>
            </a:xfrm>
            <a:custGeom>
              <a:avLst/>
              <a:gdLst/>
              <a:ahLst/>
              <a:cxnLst/>
              <a:rect r="r" b="b" t="t" l="l"/>
              <a:pathLst>
                <a:path h="5080000" w="7112000">
                  <a:moveTo>
                    <a:pt x="0" y="304800"/>
                  </a:moveTo>
                  <a:cubicBezTo>
                    <a:pt x="0" y="136525"/>
                    <a:pt x="136525" y="0"/>
                    <a:pt x="304800" y="0"/>
                  </a:cubicBezTo>
                  <a:lnTo>
                    <a:pt x="6807200" y="0"/>
                  </a:lnTo>
                  <a:cubicBezTo>
                    <a:pt x="6975475" y="0"/>
                    <a:pt x="7112000" y="136525"/>
                    <a:pt x="7112000" y="304800"/>
                  </a:cubicBezTo>
                  <a:lnTo>
                    <a:pt x="7112000" y="4775200"/>
                  </a:lnTo>
                  <a:cubicBezTo>
                    <a:pt x="7112000" y="4943475"/>
                    <a:pt x="6975475" y="5080000"/>
                    <a:pt x="6807200" y="5080000"/>
                  </a:cubicBezTo>
                  <a:lnTo>
                    <a:pt x="304800" y="5080000"/>
                  </a:lnTo>
                  <a:cubicBezTo>
                    <a:pt x="136525" y="5080000"/>
                    <a:pt x="0" y="4943475"/>
                    <a:pt x="0" y="4775200"/>
                  </a:cubicBezTo>
                  <a:close/>
                </a:path>
              </a:pathLst>
            </a:custGeom>
            <a:solidFill>
              <a:srgbClr val="E0E0E0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9" id="9"/>
          <p:cNvSpPr txBox="true"/>
          <p:nvPr/>
        </p:nvSpPr>
        <p:spPr>
          <a:xfrm rot="0">
            <a:off x="10938272" y="5086856"/>
            <a:ext cx="2974768" cy="471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67"/>
              </a:lnSpc>
            </a:pPr>
            <a:r>
              <a:rPr lang="en-US" sz="2333">
                <a:solidFill>
                  <a:srgbClr val="6B7280"/>
                </a:solidFill>
                <a:latin typeface="Arial"/>
                <a:ea typeface="Arial"/>
                <a:cs typeface="Arial"/>
                <a:sym typeface="Arial"/>
              </a:rPr>
              <a:t>[Image B Placeholder]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02298" y="7585091"/>
            <a:ext cx="6046715" cy="806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1"/>
              </a:lnSpc>
            </a:pPr>
            <a:r>
              <a:rPr lang="en-US" sz="4001">
                <a:solidFill>
                  <a:srgbClr val="E8A5A5"/>
                </a:solidFill>
                <a:latin typeface="Georgia"/>
                <a:ea typeface="Georgia"/>
                <a:cs typeface="Georgia"/>
                <a:sym typeface="Georgia"/>
              </a:rPr>
              <a:t>B</a:t>
            </a:r>
          </a:p>
        </p:txBody>
      </p:sp>
    </p:spTree>
  </p:cSld>
  <p:clrMapOvr>
    <a:masterClrMapping/>
  </p:clrMapOvr>
</p:sld>
</file>

<file path=ppt/slides/slide40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3302852" y="2729308"/>
            <a:ext cx="11682297" cy="4828383"/>
            <a:chOff x="0" y="0"/>
            <a:chExt cx="15576396" cy="6437844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1050365" y="123825"/>
              <a:ext cx="13475665" cy="12944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02"/>
                </a:lnSpc>
              </a:pPr>
              <a:r>
                <a:rPr lang="en-US" sz="7002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No, This is NOT: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532667"/>
              <a:ext cx="15576396" cy="39051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908"/>
                </a:lnSpc>
              </a:pPr>
              <a:r>
                <a:rPr lang="en-US" sz="3938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❌ NOT in any workbook</a:t>
              </a:r>
            </a:p>
            <a:p>
              <a:pPr algn="ctr">
                <a:lnSpc>
                  <a:spcPts val="5908"/>
                </a:lnSpc>
              </a:pPr>
              <a:r>
                <a:rPr lang="en-US" sz="3938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❌ NOT in any course I've sold</a:t>
              </a:r>
            </a:p>
            <a:p>
              <a:pPr algn="ctr">
                <a:lnSpc>
                  <a:spcPts val="5908"/>
                </a:lnSpc>
              </a:pPr>
            </a:p>
            <a:p>
              <a:pPr algn="ctr">
                <a:lnSpc>
                  <a:spcPts val="5908"/>
                </a:lnSpc>
              </a:pPr>
              <a:r>
                <a:rPr lang="en-US" sz="3938" b="true">
                  <a:solidFill>
                    <a:srgbClr val="2D3748"/>
                  </a:solidFill>
                  <a:latin typeface="Arial Bold"/>
                  <a:ea typeface="Arial Bold"/>
                  <a:cs typeface="Arial Bold"/>
                  <a:sym typeface="Arial Bold"/>
                </a:rPr>
                <a:t>...this is only for people who show up live today.</a:t>
              </a:r>
            </a:p>
          </p:txBody>
        </p:sp>
      </p:grpSp>
    </p:spTree>
  </p:cSld>
  <p:clrMapOvr>
    <a:masterClrMapping/>
  </p:clrMapOvr>
</p:sld>
</file>

<file path=ppt/slides/slide41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9735076" y="761199"/>
            <a:ext cx="7257922" cy="8764603"/>
            <a:chOff x="0" y="0"/>
            <a:chExt cx="1739900" cy="2101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127" y="127"/>
              <a:ext cx="1739773" cy="2101017"/>
            </a:xfrm>
            <a:custGeom>
              <a:avLst/>
              <a:gdLst/>
              <a:ahLst/>
              <a:cxnLst/>
              <a:rect r="r" b="b" t="t" l="l"/>
              <a:pathLst>
                <a:path h="2101017" w="1739773">
                  <a:moveTo>
                    <a:pt x="1338707" y="2095373"/>
                  </a:moveTo>
                  <a:cubicBezTo>
                    <a:pt x="1282827" y="2108073"/>
                    <a:pt x="1257427" y="2095373"/>
                    <a:pt x="1200277" y="2095373"/>
                  </a:cubicBezTo>
                  <a:cubicBezTo>
                    <a:pt x="1143127" y="2095373"/>
                    <a:pt x="1052068" y="2082673"/>
                    <a:pt x="1052068" y="2082673"/>
                  </a:cubicBezTo>
                  <a:lnTo>
                    <a:pt x="707771" y="2082673"/>
                  </a:lnTo>
                  <a:lnTo>
                    <a:pt x="631063" y="2069973"/>
                  </a:lnTo>
                  <a:cubicBezTo>
                    <a:pt x="631063" y="2069973"/>
                    <a:pt x="533400" y="2082673"/>
                    <a:pt x="457581" y="2069973"/>
                  </a:cubicBezTo>
                  <a:cubicBezTo>
                    <a:pt x="381762" y="2057273"/>
                    <a:pt x="296418" y="2069973"/>
                    <a:pt x="296418" y="2069973"/>
                  </a:cubicBezTo>
                  <a:cubicBezTo>
                    <a:pt x="240284" y="2069973"/>
                    <a:pt x="162814" y="2065655"/>
                    <a:pt x="119507" y="2036445"/>
                  </a:cubicBezTo>
                  <a:cubicBezTo>
                    <a:pt x="47371" y="1987804"/>
                    <a:pt x="25400" y="1917573"/>
                    <a:pt x="0" y="1811782"/>
                  </a:cubicBezTo>
                  <a:lnTo>
                    <a:pt x="0" y="1611249"/>
                  </a:lnTo>
                  <a:cubicBezTo>
                    <a:pt x="0" y="1611249"/>
                    <a:pt x="12700" y="1526286"/>
                    <a:pt x="12700" y="1467993"/>
                  </a:cubicBezTo>
                  <a:cubicBezTo>
                    <a:pt x="12700" y="1409700"/>
                    <a:pt x="0" y="1319784"/>
                    <a:pt x="0" y="1319784"/>
                  </a:cubicBezTo>
                  <a:lnTo>
                    <a:pt x="0" y="803402"/>
                  </a:lnTo>
                  <a:cubicBezTo>
                    <a:pt x="0" y="803402"/>
                    <a:pt x="12700" y="767715"/>
                    <a:pt x="12700" y="688594"/>
                  </a:cubicBezTo>
                  <a:lnTo>
                    <a:pt x="12700" y="543560"/>
                  </a:lnTo>
                  <a:cubicBezTo>
                    <a:pt x="12700" y="543560"/>
                    <a:pt x="0" y="459740"/>
                    <a:pt x="12700" y="375920"/>
                  </a:cubicBezTo>
                  <a:cubicBezTo>
                    <a:pt x="25400" y="292100"/>
                    <a:pt x="23876" y="258064"/>
                    <a:pt x="64897" y="195072"/>
                  </a:cubicBezTo>
                  <a:cubicBezTo>
                    <a:pt x="87249" y="160782"/>
                    <a:pt x="184404" y="76708"/>
                    <a:pt x="215900" y="50800"/>
                  </a:cubicBezTo>
                  <a:cubicBezTo>
                    <a:pt x="215900" y="50800"/>
                    <a:pt x="305181" y="24130"/>
                    <a:pt x="401320" y="12700"/>
                  </a:cubicBezTo>
                  <a:cubicBezTo>
                    <a:pt x="508000" y="0"/>
                    <a:pt x="481584" y="0"/>
                    <a:pt x="622300" y="0"/>
                  </a:cubicBezTo>
                  <a:lnTo>
                    <a:pt x="1220724" y="0"/>
                  </a:lnTo>
                  <a:cubicBezTo>
                    <a:pt x="1320800" y="0"/>
                    <a:pt x="1389253" y="12700"/>
                    <a:pt x="1389253" y="12700"/>
                  </a:cubicBezTo>
                  <a:cubicBezTo>
                    <a:pt x="1453388" y="12700"/>
                    <a:pt x="1542161" y="36322"/>
                    <a:pt x="1600073" y="50800"/>
                  </a:cubicBezTo>
                  <a:cubicBezTo>
                    <a:pt x="1701673" y="76200"/>
                    <a:pt x="1727073" y="254000"/>
                    <a:pt x="1727073" y="350520"/>
                  </a:cubicBezTo>
                  <a:lnTo>
                    <a:pt x="1727073" y="1228979"/>
                  </a:lnTo>
                  <a:cubicBezTo>
                    <a:pt x="1727073" y="1228979"/>
                    <a:pt x="1739773" y="1597660"/>
                    <a:pt x="1739773" y="1630680"/>
                  </a:cubicBezTo>
                  <a:cubicBezTo>
                    <a:pt x="1739773" y="1663700"/>
                    <a:pt x="1717294" y="1771650"/>
                    <a:pt x="1699387" y="1817878"/>
                  </a:cubicBezTo>
                  <a:cubicBezTo>
                    <a:pt x="1674368" y="1882521"/>
                    <a:pt x="1684528" y="1939417"/>
                    <a:pt x="1632712" y="1983613"/>
                  </a:cubicBezTo>
                  <a:cubicBezTo>
                    <a:pt x="1596644" y="2014474"/>
                    <a:pt x="1542542" y="2051812"/>
                    <a:pt x="1497330" y="2068957"/>
                  </a:cubicBezTo>
                  <a:cubicBezTo>
                    <a:pt x="1452118" y="2086102"/>
                    <a:pt x="1394333" y="2082800"/>
                    <a:pt x="1338453" y="209550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4797221"/>
            <a:ext cx="7830076" cy="2498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78"/>
              </a:lnSpc>
            </a:pPr>
            <a:r>
              <a:rPr lang="en-US" sz="6478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🎁 My Personal Delete Decision Matrix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10495" y="3096366"/>
            <a:ext cx="6866486" cy="757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81"/>
              </a:lnSpc>
            </a:pPr>
            <a:r>
              <a:rPr lang="en-US" sz="5681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you’ll be getting...</a:t>
            </a:r>
          </a:p>
        </p:txBody>
      </p:sp>
    </p:spTree>
  </p:cSld>
  <p:clrMapOvr>
    <a:masterClrMapping/>
  </p:clrMapOvr>
</p:sld>
</file>

<file path=ppt/slides/slide42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909524" y="3678733"/>
            <a:ext cx="12468951" cy="1861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0"/>
              </a:lnSpc>
            </a:pPr>
            <a:r>
              <a:rPr lang="en-US" sz="57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The exact checklist I use to decide what stays and what goes.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851481" y="5922467"/>
            <a:ext cx="10585038" cy="1393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5BBCB3"/>
                </a:solidFill>
                <a:latin typeface="Arial"/>
                <a:ea typeface="Arial"/>
                <a:cs typeface="Arial"/>
                <a:sym typeface="Arial"/>
              </a:rPr>
              <a:t>This is what I used when I deleted 80% of my shop and my revenue went up...</a:t>
            </a:r>
          </a:p>
        </p:txBody>
      </p:sp>
    </p:spTree>
  </p:cSld>
  <p:clrMapOvr>
    <a:masterClrMapping/>
  </p:clrMapOvr>
</p:sld>
</file>

<file path=ppt/slides/slide43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" id="4"/>
          <p:cNvSpPr txBox="true"/>
          <p:nvPr/>
        </p:nvSpPr>
        <p:spPr>
          <a:xfrm rot="0">
            <a:off x="3026280" y="2675807"/>
            <a:ext cx="12235440" cy="5040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81"/>
              </a:lnSpc>
            </a:pPr>
            <a:r>
              <a:rPr lang="en-US" sz="5681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With this tool, you can:</a:t>
            </a:r>
          </a:p>
          <a:p>
            <a:pPr algn="ctr">
              <a:lnSpc>
                <a:spcPts val="5681"/>
              </a:lnSpc>
            </a:pPr>
          </a:p>
          <a:p>
            <a:pPr algn="l" marL="1226648" indent="-613324" lvl="1">
              <a:lnSpc>
                <a:spcPts val="5681"/>
              </a:lnSpc>
              <a:buFont typeface="Arial"/>
              <a:buChar char="•"/>
            </a:pPr>
            <a:r>
              <a:rPr lang="en-US" sz="5681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Benefit 1</a:t>
            </a:r>
          </a:p>
          <a:p>
            <a:pPr algn="l" marL="1226648" indent="-613324" lvl="1">
              <a:lnSpc>
                <a:spcPts val="5681"/>
              </a:lnSpc>
              <a:buFont typeface="Arial"/>
              <a:buChar char="•"/>
            </a:pPr>
            <a:r>
              <a:rPr lang="en-US" sz="5681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Benefit 2</a:t>
            </a:r>
          </a:p>
          <a:p>
            <a:pPr algn="l" marL="1226648" indent="-613324" lvl="1">
              <a:lnSpc>
                <a:spcPts val="5681"/>
              </a:lnSpc>
              <a:buFont typeface="Arial"/>
              <a:buChar char="•"/>
            </a:pPr>
            <a:r>
              <a:rPr lang="en-US" sz="5681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Benefit 3</a:t>
            </a:r>
          </a:p>
          <a:p>
            <a:pPr algn="ctr">
              <a:lnSpc>
                <a:spcPts val="5681"/>
              </a:lnSpc>
            </a:pPr>
          </a:p>
          <a:p>
            <a:pPr algn="ctr">
              <a:lnSpc>
                <a:spcPts val="5681"/>
              </a:lnSpc>
            </a:pPr>
            <a:r>
              <a:rPr lang="en-US" sz="5681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...and much more!</a:t>
            </a:r>
          </a:p>
        </p:txBody>
      </p:sp>
    </p:spTree>
  </p:cSld>
  <p:clrMapOvr>
    <a:masterClrMapping/>
  </p:clrMapOvr>
</p:sld>
</file>

<file path=ppt/slides/slide44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699397" y="2413395"/>
            <a:ext cx="14889205" cy="5460209"/>
            <a:chOff x="0" y="0"/>
            <a:chExt cx="19852274" cy="7280279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2589095"/>
              <a:ext cx="19852274" cy="12274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617"/>
                </a:lnSpc>
              </a:pPr>
              <a:r>
                <a:rPr lang="en-US" sz="6617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But You’ll Get It Only If You Stay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1583945" y="4516637"/>
              <a:ext cx="16684385" cy="2763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83"/>
                </a:lnSpc>
              </a:pPr>
              <a:r>
                <a:rPr lang="en-US" sz="3722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You'll only get this if you're here at around minute 70.</a:t>
              </a:r>
            </a:p>
            <a:p>
              <a:pPr algn="ctr">
                <a:lnSpc>
                  <a:spcPts val="5583"/>
                </a:lnSpc>
              </a:pPr>
            </a:p>
            <a:p>
              <a:pPr algn="ctr">
                <a:lnSpc>
                  <a:spcPts val="5583"/>
                </a:lnSpc>
              </a:pPr>
              <a:r>
                <a:rPr lang="en-US" sz="3722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(</a:t>
              </a:r>
              <a:r>
                <a:rPr lang="en-US" sz="3722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Trust me, you'll want it!)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80975"/>
              <a:ext cx="19852274" cy="17717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660"/>
                </a:lnSpc>
                <a:spcBef>
                  <a:spcPct val="0"/>
                </a:spcBef>
              </a:pPr>
              <a:r>
                <a:rPr lang="en-US" sz="966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✅</a:t>
              </a:r>
            </a:p>
          </p:txBody>
        </p:sp>
      </p:grpSp>
    </p:spTree>
  </p:cSld>
  <p:clrMapOvr>
    <a:masterClrMapping/>
  </p:clrMapOvr>
</p:sld>
</file>

<file path=ppt/slides/slide4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40705" y="2995287"/>
            <a:ext cx="16006590" cy="4296426"/>
            <a:chOff x="0" y="0"/>
            <a:chExt cx="21342120" cy="5728568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1865272" y="1854910"/>
              <a:ext cx="17611576" cy="25584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00"/>
                </a:lnSpc>
              </a:pPr>
              <a:r>
                <a:rPr lang="en-US" sz="72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Here's What's REALLY Going to Happen Tonight...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4926351"/>
              <a:ext cx="21342120" cy="8022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 believe in being upfront with you.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4228596" y="95250"/>
              <a:ext cx="12884928" cy="9687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267"/>
                </a:lnSpc>
              </a:pPr>
              <a:r>
                <a:rPr lang="en-US" sz="5267">
                  <a:solidFill>
                    <a:srgbClr val="FFFFFF"/>
                  </a:solidFill>
                  <a:latin typeface="Georgia"/>
                  <a:ea typeface="Georgia"/>
                  <a:cs typeface="Georgia"/>
                  <a:sym typeface="Georgia"/>
                </a:rPr>
                <a:t>🗓️ The Agenda🗓️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1865272" y="1854910"/>
              <a:ext cx="17611576" cy="25584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00"/>
                </a:lnSpc>
              </a:pPr>
              <a:r>
                <a:rPr lang="en-US" sz="72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Here's What's REALLY Going to Happen Tonight...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926351"/>
              <a:ext cx="21342120" cy="8022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 believe in being upfront with you.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4228596" y="95250"/>
              <a:ext cx="12884928" cy="9687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267"/>
                </a:lnSpc>
              </a:pPr>
              <a:r>
                <a:rPr lang="en-US" sz="5267">
                  <a:solidFill>
                    <a:srgbClr val="FFFFFF"/>
                  </a:solidFill>
                  <a:latin typeface="Georgia"/>
                  <a:ea typeface="Georgia"/>
                  <a:cs typeface="Georgia"/>
                  <a:sym typeface="Georgia"/>
                </a:rPr>
                <a:t>🗓️ The Agenda🗓️</a:t>
              </a:r>
            </a:p>
          </p:txBody>
        </p:sp>
      </p:grpSp>
    </p:spTree>
  </p:cSld>
  <p:clrMapOvr>
    <a:masterClrMapping/>
  </p:clrMapOvr>
</p:sld>
</file>

<file path=ppt/slides/slide46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268409" y="1609047"/>
            <a:ext cx="15751182" cy="7068905"/>
            <a:chOff x="0" y="0"/>
            <a:chExt cx="21001577" cy="9425207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4852844" y="133350"/>
              <a:ext cx="11295888" cy="12848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999"/>
                </a:lnSpc>
              </a:pPr>
              <a:r>
                <a:rPr lang="en-US" sz="6999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Tonight's Plan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719605"/>
              <a:ext cx="21001577" cy="67056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971540" indent="-485770" lvl="1">
                <a:lnSpc>
                  <a:spcPts val="6749"/>
                </a:lnSpc>
                <a:buAutoNum type="arabicPeriod" startAt="1"/>
              </a:pPr>
              <a:r>
                <a:rPr lang="en-US" b="true" sz="4499">
                  <a:solidFill>
                    <a:srgbClr val="5BBCB3"/>
                  </a:solidFill>
                  <a:latin typeface="Arial Bold"/>
                  <a:ea typeface="Arial Bold"/>
                  <a:cs typeface="Arial Bold"/>
                  <a:sym typeface="Arial Bold"/>
                </a:rPr>
                <a:t>Minutes 0-60:</a:t>
              </a:r>
              <a:r>
                <a:rPr lang="en-US" sz="4499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 Pure teaching. </a:t>
              </a:r>
            </a:p>
            <a:p>
              <a:pPr algn="l" marL="971540" indent="-485770" lvl="1">
                <a:lnSpc>
                  <a:spcPts val="6749"/>
                </a:lnSpc>
                <a:buAutoNum type="arabicPeriod" startAt="1"/>
              </a:pPr>
              <a:r>
                <a:rPr lang="en-US" b="true" sz="4499">
                  <a:solidFill>
                    <a:srgbClr val="5BBCB3"/>
                  </a:solidFill>
                  <a:latin typeface="Arial Bold"/>
                  <a:ea typeface="Arial Bold"/>
                  <a:cs typeface="Arial Bold"/>
                  <a:sym typeface="Arial Bold"/>
                </a:rPr>
                <a:t>Around Minute 70:</a:t>
              </a:r>
              <a:r>
                <a:rPr lang="en-US" sz="4499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 I’ll give you the free bonus + I'll mention a VIP option for those who want extra support.</a:t>
              </a:r>
            </a:p>
            <a:p>
              <a:pPr algn="l">
                <a:lnSpc>
                  <a:spcPts val="6749"/>
                </a:lnSpc>
              </a:pPr>
            </a:p>
            <a:p>
              <a:pPr algn="l">
                <a:lnSpc>
                  <a:spcPts val="6749"/>
                </a:lnSpc>
              </a:pPr>
              <a:r>
                <a:rPr lang="en-US" sz="4499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I thought I’d mention the plan because </a:t>
              </a:r>
              <a:r>
                <a:rPr lang="en-US" sz="4499" b="true">
                  <a:solidFill>
                    <a:srgbClr val="2D3748"/>
                  </a:solidFill>
                  <a:latin typeface="Arial Bold"/>
                  <a:ea typeface="Arial Bold"/>
                  <a:cs typeface="Arial Bold"/>
                  <a:sym typeface="Arial Bold"/>
                </a:rPr>
                <a:t>I don’t like sleazy surprises,</a:t>
              </a:r>
              <a:r>
                <a:rPr lang="en-US" sz="4499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 and I assume you don’t either.</a:t>
              </a:r>
            </a:p>
          </p:txBody>
        </p:sp>
      </p:grpSp>
    </p:spTree>
  </p:cSld>
  <p:clrMapOvr>
    <a:masterClrMapping/>
  </p:clrMapOvr>
</p:sld>
</file>

<file path=ppt/slides/slide47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03995" y="2118995"/>
            <a:ext cx="12080011" cy="5991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60"/>
              </a:lnSpc>
            </a:pPr>
            <a:r>
              <a:rPr lang="en-US" sz="52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So I want to be CLEAR:</a:t>
            </a:r>
          </a:p>
          <a:p>
            <a:pPr algn="ctr">
              <a:lnSpc>
                <a:spcPts val="6760"/>
              </a:lnSpc>
            </a:pPr>
          </a:p>
          <a:p>
            <a:pPr algn="ctr">
              <a:lnSpc>
                <a:spcPts val="6760"/>
              </a:lnSpc>
            </a:pPr>
            <a:r>
              <a:rPr lang="en-US" sz="52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To</a:t>
            </a:r>
            <a:r>
              <a:rPr lang="en-US" sz="52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night is all about giving you everything you need to take action.</a:t>
            </a:r>
          </a:p>
          <a:p>
            <a:pPr algn="ctr">
              <a:lnSpc>
                <a:spcPts val="6760"/>
              </a:lnSpc>
            </a:pPr>
          </a:p>
          <a:p>
            <a:pPr algn="ctr">
              <a:lnSpc>
                <a:spcPts val="6760"/>
              </a:lnSpc>
            </a:pPr>
            <a:r>
              <a:rPr lang="en-US" sz="5200" u="sng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Whether or not</a:t>
            </a:r>
            <a:r>
              <a:rPr lang="en-US" sz="52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 you ever buy anything from me.</a:t>
            </a:r>
          </a:p>
        </p:txBody>
      </p:sp>
    </p:spTree>
  </p:cSld>
  <p:clrMapOvr>
    <a:masterClrMapping/>
  </p:clrMapOvr>
</p:sld>
</file>

<file path=ppt/slides/slide48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505896" y="2431256"/>
            <a:ext cx="7276208" cy="5424488"/>
            <a:chOff x="0" y="0"/>
            <a:chExt cx="9701611" cy="723265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701611" cy="7232651"/>
              <a:chOff x="0" y="0"/>
              <a:chExt cx="9701611" cy="723265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9701657" cy="7232650"/>
              </a:xfrm>
              <a:custGeom>
                <a:avLst/>
                <a:gdLst/>
                <a:ahLst/>
                <a:cxnLst/>
                <a:rect r="r" b="b" t="t" l="l"/>
                <a:pathLst>
                  <a:path h="7232650" w="9701657">
                    <a:moveTo>
                      <a:pt x="0" y="406400"/>
                    </a:moveTo>
                    <a:cubicBezTo>
                      <a:pt x="0" y="181991"/>
                      <a:pt x="181991" y="0"/>
                      <a:pt x="406400" y="0"/>
                    </a:cubicBezTo>
                    <a:lnTo>
                      <a:pt x="9295257" y="0"/>
                    </a:lnTo>
                    <a:cubicBezTo>
                      <a:pt x="9519665" y="0"/>
                      <a:pt x="9701657" y="181991"/>
                      <a:pt x="9701657" y="406400"/>
                    </a:cubicBezTo>
                    <a:lnTo>
                      <a:pt x="9701657" y="6826250"/>
                    </a:lnTo>
                    <a:cubicBezTo>
                      <a:pt x="9701657" y="7050659"/>
                      <a:pt x="9519665" y="7232650"/>
                      <a:pt x="9295257" y="7232650"/>
                    </a:cubicBezTo>
                    <a:lnTo>
                      <a:pt x="406400" y="7232650"/>
                    </a:lnTo>
                    <a:cubicBezTo>
                      <a:pt x="181991" y="7232650"/>
                      <a:pt x="0" y="7050659"/>
                      <a:pt x="0" y="68262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name="TextBox 5" id="5"/>
            <p:cNvSpPr txBox="true"/>
            <p:nvPr/>
          </p:nvSpPr>
          <p:spPr>
            <a:xfrm rot="0">
              <a:off x="1265913" y="635566"/>
              <a:ext cx="6786683" cy="21874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524"/>
                </a:lnSpc>
              </a:pPr>
              <a:r>
                <a:rPr lang="en-US" sz="9660">
                  <a:solidFill>
                    <a:srgbClr val="1D1D1D"/>
                  </a:solidFill>
                  <a:latin typeface="Arial"/>
                  <a:ea typeface="Arial"/>
                  <a:cs typeface="Arial"/>
                  <a:sym typeface="Arial"/>
                </a:rPr>
                <a:t>👍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1007931" y="3453200"/>
              <a:ext cx="7686143" cy="29152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880"/>
                </a:lnSpc>
              </a:pPr>
              <a:r>
                <a:rPr lang="en-US" sz="42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Is that cool with you?</a:t>
              </a:r>
            </a:p>
            <a:p>
              <a:pPr algn="ctr">
                <a:lnSpc>
                  <a:spcPts val="5880"/>
                </a:lnSpc>
              </a:pPr>
            </a:p>
            <a:p>
              <a:pPr algn="ctr">
                <a:lnSpc>
                  <a:spcPts val="5880"/>
                </a:lnSpc>
              </a:pPr>
              <a:r>
                <a:rPr lang="en-US" sz="42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Type </a:t>
              </a:r>
              <a:r>
                <a:rPr lang="en-US" sz="42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"YES"</a:t>
              </a:r>
              <a:r>
                <a:rPr lang="en-US" sz="42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 in the chat</a:t>
              </a:r>
            </a:p>
          </p:txBody>
        </p:sp>
      </p:grpSp>
    </p:spTree>
  </p:cSld>
  <p:clrMapOvr>
    <a:masterClrMapping/>
  </p:clrMapOvr>
</p:sld>
</file>

<file path=ppt/slides/slide49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887935" y="4646295"/>
            <a:ext cx="12512129" cy="927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0"/>
              </a:lnSpc>
            </a:pPr>
            <a:r>
              <a:rPr lang="en-US" sz="57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One Small Ask Before We Begin...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442050" y="3177778"/>
            <a:ext cx="7403902" cy="3931444"/>
            <a:chOff x="0" y="0"/>
            <a:chExt cx="9871869" cy="52419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871837" cy="5241925"/>
            </a:xfrm>
            <a:custGeom>
              <a:avLst/>
              <a:gdLst/>
              <a:ahLst/>
              <a:cxnLst/>
              <a:rect r="r" b="b" t="t" l="l"/>
              <a:pathLst>
                <a:path h="5241925" w="9871837">
                  <a:moveTo>
                    <a:pt x="0" y="406400"/>
                  </a:moveTo>
                  <a:cubicBezTo>
                    <a:pt x="0" y="181991"/>
                    <a:pt x="181991" y="0"/>
                    <a:pt x="406400" y="0"/>
                  </a:cubicBezTo>
                  <a:lnTo>
                    <a:pt x="9465437" y="0"/>
                  </a:lnTo>
                  <a:cubicBezTo>
                    <a:pt x="9689846" y="0"/>
                    <a:pt x="9871837" y="181991"/>
                    <a:pt x="9871837" y="406400"/>
                  </a:cubicBezTo>
                  <a:lnTo>
                    <a:pt x="9871837" y="4835525"/>
                  </a:lnTo>
                  <a:cubicBezTo>
                    <a:pt x="9871837" y="5059934"/>
                    <a:pt x="9689846" y="5241925"/>
                    <a:pt x="9465437" y="5241925"/>
                  </a:cubicBezTo>
                  <a:lnTo>
                    <a:pt x="406400" y="5241925"/>
                  </a:lnTo>
                  <a:cubicBezTo>
                    <a:pt x="181991" y="5241925"/>
                    <a:pt x="0" y="5059934"/>
                    <a:pt x="0" y="4835525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" id="4"/>
          <p:cNvSpPr txBox="true"/>
          <p:nvPr/>
        </p:nvSpPr>
        <p:spPr>
          <a:xfrm rot="0">
            <a:off x="6533871" y="3445764"/>
            <a:ext cx="5220260" cy="1697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524"/>
              </a:lnSpc>
            </a:pPr>
            <a:r>
              <a:rPr lang="en-US" sz="9660">
                <a:solidFill>
                  <a:srgbClr val="1D1D1D"/>
                </a:solidFill>
                <a:latin typeface="Arial"/>
                <a:ea typeface="Arial"/>
                <a:cs typeface="Arial"/>
                <a:sym typeface="Arial"/>
              </a:rPr>
              <a:t>🤔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533870" y="5514975"/>
            <a:ext cx="5220260" cy="146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Type </a:t>
            </a:r>
            <a:r>
              <a:rPr lang="en-US" sz="42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A or B</a:t>
            </a:r>
            <a:r>
              <a:rPr lang="en-US" sz="42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 in the chat!</a:t>
            </a:r>
          </a:p>
        </p:txBody>
      </p:sp>
    </p:spTree>
  </p:cSld>
  <p:clrMapOvr>
    <a:masterClrMapping/>
  </p:clrMapOvr>
</p:sld>
</file>

<file path=ppt/slides/slide50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2565028" y="2955734"/>
            <a:ext cx="13157945" cy="4375531"/>
            <a:chOff x="0" y="0"/>
            <a:chExt cx="17543926" cy="583404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04775"/>
              <a:ext cx="17543926" cy="10239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79"/>
                </a:lnSpc>
              </a:pPr>
              <a:r>
                <a:rPr lang="en-US" sz="5579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One Small Ask Before We Begin...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664256" y="1942175"/>
              <a:ext cx="16215414" cy="38918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07"/>
                </a:lnSpc>
              </a:pPr>
              <a:r>
                <a:rPr lang="en-US" sz="3138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I want you to k</a:t>
              </a:r>
              <a:r>
                <a:rPr lang="en-US" sz="3138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eep an open mind tonight. Some of what I'm about to share might feel counterintuitive. It might challenge what you've been told by other "Etsy experts."</a:t>
              </a:r>
            </a:p>
            <a:p>
              <a:pPr algn="ctr">
                <a:lnSpc>
                  <a:spcPts val="4707"/>
                </a:lnSpc>
              </a:pPr>
            </a:p>
            <a:p>
              <a:pPr algn="ctr">
                <a:lnSpc>
                  <a:spcPts val="4707"/>
                </a:lnSpc>
              </a:pPr>
              <a:r>
                <a:rPr lang="en-US" sz="3138" b="true">
                  <a:solidFill>
                    <a:srgbClr val="5BBCB3"/>
                  </a:solidFill>
                  <a:latin typeface="Arial Bold"/>
                  <a:ea typeface="Arial Bold"/>
                  <a:cs typeface="Arial Bold"/>
                  <a:sym typeface="Arial Bold"/>
                </a:rPr>
                <a:t>That's okay.</a:t>
              </a:r>
            </a:p>
          </p:txBody>
        </p:sp>
      </p:grpSp>
    </p:spTree>
  </p:cSld>
  <p:clrMapOvr>
    <a:masterClrMapping/>
  </p:clrMapOvr>
</p:sld>
</file>

<file path=ppt/slides/slide51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08663" y="4215765"/>
            <a:ext cx="14925526" cy="927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0"/>
              </a:lnSpc>
            </a:pPr>
            <a:r>
              <a:rPr lang="en-US" sz="57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You don't have to agree with everything.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782473" y="5409128"/>
            <a:ext cx="12723054" cy="62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5BBCB3"/>
                </a:solidFill>
                <a:latin typeface="Arial"/>
                <a:ea typeface="Arial"/>
                <a:cs typeface="Arial"/>
                <a:sym typeface="Arial"/>
              </a:rPr>
              <a:t>Just stay curious. Just stay open to "maybe."</a:t>
            </a:r>
          </a:p>
        </p:txBody>
      </p:sp>
    </p:spTree>
  </p:cSld>
  <p:clrMapOvr>
    <a:masterClrMapping/>
  </p:clrMapOvr>
</p:sld>
</file>

<file path=ppt/slides/slide52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2565028" y="2365184"/>
            <a:ext cx="13157945" cy="5556631"/>
            <a:chOff x="0" y="0"/>
            <a:chExt cx="17543926" cy="740884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04775"/>
              <a:ext cx="17543926" cy="10239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79"/>
                </a:lnSpc>
              </a:pPr>
              <a:r>
                <a:rPr lang="en-US" sz="5579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And I need a commitment from you.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664256" y="1942175"/>
              <a:ext cx="16215414" cy="54666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07"/>
                </a:lnSpc>
              </a:pPr>
              <a:r>
                <a:rPr lang="en-US" sz="3138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If what I</a:t>
              </a:r>
              <a:r>
                <a:rPr lang="en-US" sz="3138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 share tonight makes sense...</a:t>
              </a:r>
            </a:p>
            <a:p>
              <a:pPr algn="ctr">
                <a:lnSpc>
                  <a:spcPts val="4707"/>
                </a:lnSpc>
              </a:pPr>
            </a:p>
            <a:p>
              <a:pPr algn="ctr">
                <a:lnSpc>
                  <a:spcPts val="4707"/>
                </a:lnSpc>
              </a:pPr>
              <a:r>
                <a:rPr lang="en-US" sz="3138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Will you actually TRY it?</a:t>
              </a:r>
            </a:p>
            <a:p>
              <a:pPr algn="ctr">
                <a:lnSpc>
                  <a:spcPts val="4707"/>
                </a:lnSpc>
              </a:pPr>
            </a:p>
            <a:p>
              <a:pPr algn="ctr">
                <a:lnSpc>
                  <a:spcPts val="4707"/>
                </a:lnSpc>
              </a:pPr>
              <a:r>
                <a:rPr lang="en-US" sz="3138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Not just nod along.</a:t>
              </a:r>
            </a:p>
            <a:p>
              <a:pPr algn="ctr">
                <a:lnSpc>
                  <a:spcPts val="4707"/>
                </a:lnSpc>
              </a:pPr>
              <a:r>
                <a:rPr lang="en-US" sz="3138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Not just take notes.</a:t>
              </a:r>
            </a:p>
            <a:p>
              <a:pPr algn="ctr">
                <a:lnSpc>
                  <a:spcPts val="4707"/>
                </a:lnSpc>
              </a:pPr>
              <a:r>
                <a:rPr lang="en-US" sz="3138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Actually DO the t</a:t>
              </a:r>
              <a:r>
                <a:rPr lang="en-US" sz="3138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h</a:t>
              </a:r>
              <a:r>
                <a:rPr lang="en-US" sz="3138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ing?</a:t>
              </a:r>
              <a:r>
                <a:rPr lang="en-US" sz="3138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</a:p>
          </p:txBody>
        </p:sp>
      </p:grpSp>
    </p:spTree>
  </p:cSld>
  <p:clrMapOvr>
    <a:masterClrMapping/>
  </p:clrMapOvr>
</p:sld>
</file>

<file path=ppt/slides/slide53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505896" y="1688306"/>
            <a:ext cx="7276208" cy="6910388"/>
            <a:chOff x="0" y="0"/>
            <a:chExt cx="9701611" cy="921385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701611" cy="9213851"/>
              <a:chOff x="0" y="0"/>
              <a:chExt cx="9701611" cy="921385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9701657" cy="9213850"/>
              </a:xfrm>
              <a:custGeom>
                <a:avLst/>
                <a:gdLst/>
                <a:ahLst/>
                <a:cxnLst/>
                <a:rect r="r" b="b" t="t" l="l"/>
                <a:pathLst>
                  <a:path h="9213850" w="9701657">
                    <a:moveTo>
                      <a:pt x="0" y="517723"/>
                    </a:moveTo>
                    <a:cubicBezTo>
                      <a:pt x="0" y="231843"/>
                      <a:pt x="181991" y="0"/>
                      <a:pt x="406400" y="0"/>
                    </a:cubicBezTo>
                    <a:lnTo>
                      <a:pt x="9295257" y="0"/>
                    </a:lnTo>
                    <a:cubicBezTo>
                      <a:pt x="9519665" y="0"/>
                      <a:pt x="9701657" y="231843"/>
                      <a:pt x="9701657" y="517723"/>
                    </a:cubicBezTo>
                    <a:lnTo>
                      <a:pt x="9701657" y="8696127"/>
                    </a:lnTo>
                    <a:cubicBezTo>
                      <a:pt x="9701657" y="8982007"/>
                      <a:pt x="9519665" y="9213850"/>
                      <a:pt x="9295257" y="9213850"/>
                    </a:cubicBezTo>
                    <a:lnTo>
                      <a:pt x="406400" y="9213850"/>
                    </a:lnTo>
                    <a:cubicBezTo>
                      <a:pt x="181991" y="9213850"/>
                      <a:pt x="0" y="8982007"/>
                      <a:pt x="0" y="869612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name="TextBox 5" id="5"/>
            <p:cNvSpPr txBox="true"/>
            <p:nvPr/>
          </p:nvSpPr>
          <p:spPr>
            <a:xfrm rot="0">
              <a:off x="1265913" y="635566"/>
              <a:ext cx="6786683" cy="21874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524"/>
                </a:lnSpc>
              </a:pPr>
              <a:r>
                <a:rPr lang="en-US" sz="9660">
                  <a:solidFill>
                    <a:srgbClr val="1D1D1D"/>
                  </a:solidFill>
                  <a:latin typeface="Arial"/>
                  <a:ea typeface="Arial"/>
                  <a:cs typeface="Arial"/>
                  <a:sym typeface="Arial"/>
                </a:rPr>
                <a:t>💭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1007931" y="3453200"/>
              <a:ext cx="7686143" cy="48964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880"/>
                </a:lnSpc>
              </a:pPr>
              <a:r>
                <a:rPr lang="en-US" sz="42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Can you do</a:t>
              </a:r>
              <a:r>
                <a:rPr lang="en-US" sz="42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 that for the next 90 minutes?</a:t>
              </a:r>
            </a:p>
            <a:p>
              <a:pPr algn="ctr">
                <a:lnSpc>
                  <a:spcPts val="5880"/>
                </a:lnSpc>
              </a:pPr>
            </a:p>
            <a:p>
              <a:pPr algn="ctr">
                <a:lnSpc>
                  <a:spcPts val="5880"/>
                </a:lnSpc>
              </a:pPr>
              <a:r>
                <a:rPr lang="en-US" sz="42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Type </a:t>
              </a:r>
              <a:r>
                <a:rPr lang="en-US" sz="42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MAYBE</a:t>
              </a:r>
              <a:r>
                <a:rPr lang="en-US" sz="42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 in the chat!</a:t>
              </a:r>
            </a:p>
          </p:txBody>
        </p:sp>
      </p:grpSp>
    </p:spTree>
  </p:cSld>
  <p:clrMapOvr>
    <a:masterClrMapping/>
  </p:clrMapOvr>
</p:sld>
</file>

<file path=ppt/slides/slide5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79947" y="4349969"/>
            <a:ext cx="14128105" cy="97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But Before I Share Anything...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953190" y="5508406"/>
            <a:ext cx="10381618" cy="62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 want to know something from YOU.</a:t>
            </a:r>
          </a:p>
        </p:txBody>
      </p:sp>
    </p:spTree>
  </p:cSld>
  <p:clrMapOvr>
    <a:masterClrMapping/>
  </p:clrMapOvr>
</p:sld>
</file>

<file path=ppt/slides/slide55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429768" y="4164772"/>
            <a:ext cx="11428464" cy="2940300"/>
            <a:chOff x="0" y="0"/>
            <a:chExt cx="15237952" cy="392040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2530196" y="-66675"/>
              <a:ext cx="10177559" cy="13298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152"/>
                </a:lnSpc>
              </a:pPr>
              <a:r>
                <a:rPr lang="en-US" sz="6271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Why are you here?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824925"/>
              <a:ext cx="15237952" cy="20954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301"/>
                </a:lnSpc>
              </a:pPr>
              <a:r>
                <a:rPr lang="en-US" sz="4500">
                  <a:solidFill>
                    <a:srgbClr val="5BBCB3"/>
                  </a:solidFill>
                  <a:latin typeface="Arial"/>
                  <a:ea typeface="Arial"/>
                  <a:cs typeface="Arial"/>
                  <a:sym typeface="Arial"/>
                </a:rPr>
                <a:t>Not ‘what do you want to learn’ - </a:t>
              </a:r>
              <a:r>
                <a:rPr lang="en-US" sz="4500" b="true">
                  <a:solidFill>
                    <a:srgbClr val="5BBCB3"/>
                  </a:solidFill>
                  <a:latin typeface="Arial Bold"/>
                  <a:ea typeface="Arial Bold"/>
                  <a:cs typeface="Arial Bold"/>
                  <a:sym typeface="Arial Bold"/>
                </a:rPr>
                <a:t>what’s actually at stake for you?</a:t>
              </a:r>
            </a:p>
          </p:txBody>
        </p:sp>
      </p:grpSp>
    </p:spTree>
  </p:cSld>
  <p:clrMapOvr>
    <a:masterClrMapping/>
  </p:clrMapOvr>
</p:sld>
</file>

<file path=ppt/slides/slide56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" id="4"/>
          <p:cNvSpPr txBox="true"/>
          <p:nvPr/>
        </p:nvSpPr>
        <p:spPr>
          <a:xfrm rot="0">
            <a:off x="1028700" y="2085975"/>
            <a:ext cx="15407884" cy="5991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50"/>
              </a:lnSpc>
            </a:pP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Not "make money" — too vague.</a:t>
            </a:r>
          </a:p>
          <a:p>
            <a:pPr algn="l">
              <a:lnSpc>
                <a:spcPts val="5250"/>
              </a:lnSpc>
            </a:pP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Not "quit my job" — get more specific.</a:t>
            </a:r>
          </a:p>
          <a:p>
            <a:pPr algn="l">
              <a:lnSpc>
                <a:spcPts val="5250"/>
              </a:lnSpc>
            </a:pPr>
          </a:p>
          <a:p>
            <a:pPr algn="l">
              <a:lnSpc>
                <a:spcPts val="5250"/>
              </a:lnSpc>
            </a:pP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EXAMPLES:</a:t>
            </a:r>
          </a:p>
          <a:p>
            <a:pPr algn="l">
              <a:lnSpc>
                <a:spcPts val="5250"/>
              </a:lnSpc>
            </a:pPr>
          </a:p>
          <a:p>
            <a:pPr algn="l">
              <a:lnSpc>
                <a:spcPts val="5250"/>
              </a:lnSpc>
            </a:pP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→ "$2,000/month so I can cover daycare"</a:t>
            </a:r>
          </a:p>
          <a:p>
            <a:pPr algn="l">
              <a:lnSpc>
                <a:spcPts val="5250"/>
              </a:lnSpc>
            </a:pP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→ "Enough to pay off credit card by June"</a:t>
            </a:r>
          </a:p>
          <a:p>
            <a:pPr algn="l">
              <a:lnSpc>
                <a:spcPts val="5250"/>
              </a:lnSpc>
            </a:pP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→ "Prove to myself I can build something"</a:t>
            </a:r>
          </a:p>
          <a:p>
            <a:pPr algn="l">
              <a:lnSpc>
                <a:spcPts val="5250"/>
              </a:lnSpc>
            </a:pPr>
          </a:p>
        </p:txBody>
      </p:sp>
    </p:spTree>
  </p:cSld>
  <p:clrMapOvr>
    <a:masterClrMapping/>
  </p:clrMapOvr>
</p:sld>
</file>

<file path=ppt/slides/slide57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954959" y="3043554"/>
            <a:ext cx="10378082" cy="4199892"/>
            <a:chOff x="0" y="0"/>
            <a:chExt cx="13837443" cy="5599856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3837443" cy="5599856"/>
              <a:chOff x="0" y="0"/>
              <a:chExt cx="13837443" cy="559985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3837413" cy="5599855"/>
              </a:xfrm>
              <a:custGeom>
                <a:avLst/>
                <a:gdLst/>
                <a:ahLst/>
                <a:cxnLst/>
                <a:rect r="r" b="b" t="t" l="l"/>
                <a:pathLst>
                  <a:path h="5599855" w="13837413">
                    <a:moveTo>
                      <a:pt x="0" y="434150"/>
                    </a:moveTo>
                    <a:cubicBezTo>
                      <a:pt x="0" y="194418"/>
                      <a:pt x="181991" y="0"/>
                      <a:pt x="406400" y="0"/>
                    </a:cubicBezTo>
                    <a:lnTo>
                      <a:pt x="13431013" y="0"/>
                    </a:lnTo>
                    <a:cubicBezTo>
                      <a:pt x="13655422" y="0"/>
                      <a:pt x="13837413" y="194418"/>
                      <a:pt x="13837413" y="434150"/>
                    </a:cubicBezTo>
                    <a:lnTo>
                      <a:pt x="13837413" y="5165705"/>
                    </a:lnTo>
                    <a:cubicBezTo>
                      <a:pt x="13837413" y="5405438"/>
                      <a:pt x="13655422" y="5599855"/>
                      <a:pt x="13431013" y="5599855"/>
                    </a:cubicBezTo>
                    <a:lnTo>
                      <a:pt x="406400" y="5599855"/>
                    </a:lnTo>
                    <a:cubicBezTo>
                      <a:pt x="181991" y="5599855"/>
                      <a:pt x="0" y="5405438"/>
                      <a:pt x="0" y="5165705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name="TextBox 5" id="5"/>
            <p:cNvSpPr txBox="true"/>
            <p:nvPr/>
          </p:nvSpPr>
          <p:spPr>
            <a:xfrm rot="0">
              <a:off x="1416105" y="367624"/>
              <a:ext cx="11005232" cy="21874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524"/>
                </a:lnSpc>
              </a:pPr>
              <a:r>
                <a:rPr lang="en-US" sz="9660">
                  <a:solidFill>
                    <a:srgbClr val="1D1D1D"/>
                  </a:solidFill>
                  <a:latin typeface="Arial"/>
                  <a:ea typeface="Arial"/>
                  <a:cs typeface="Arial"/>
                  <a:sym typeface="Arial"/>
                </a:rPr>
                <a:t>💬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1416105" y="3078947"/>
              <a:ext cx="11005232" cy="19246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880"/>
                </a:lnSpc>
              </a:pPr>
              <a:r>
                <a:rPr lang="en-US" sz="42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Type in the chat: </a:t>
              </a:r>
              <a:r>
                <a:rPr lang="en-US" sz="42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"I'm here because..."</a:t>
              </a:r>
            </a:p>
          </p:txBody>
        </p:sp>
      </p:grpSp>
    </p:spTree>
  </p:cSld>
  <p:clrMapOvr>
    <a:masterClrMapping/>
  </p:clrMapOvr>
</p:sld>
</file>

<file path=ppt/slides/slide5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353113" y="3852379"/>
            <a:ext cx="11581773" cy="2582242"/>
            <a:chOff x="0" y="0"/>
            <a:chExt cx="15442364" cy="344298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52400"/>
              <a:ext cx="15442364" cy="14875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070"/>
                </a:lnSpc>
              </a:pPr>
              <a:r>
                <a:rPr lang="en-US" sz="807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I See You. I Hear You.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214609" y="1876712"/>
              <a:ext cx="15013146" cy="1566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07"/>
                </a:lnSpc>
              </a:pPr>
              <a:r>
                <a:rPr lang="en-US" sz="3362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 try to read every single email reply from people who signed up:</a:t>
              </a:r>
            </a:p>
          </p:txBody>
        </p:sp>
      </p:grpSp>
    </p:spTree>
  </p:cSld>
  <p:clrMapOvr>
    <a:masterClrMapping/>
  </p:clrMapOvr>
</p:sld>
</file>

<file path=ppt/slides/slide59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" id="4"/>
          <p:cNvSpPr txBox="true"/>
          <p:nvPr/>
        </p:nvSpPr>
        <p:spPr>
          <a:xfrm rot="0">
            <a:off x="1440058" y="2101992"/>
            <a:ext cx="13904689" cy="64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8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You’re not alone. Most people: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40058" y="3613008"/>
            <a:ext cx="15407884" cy="465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50"/>
              </a:lnSpc>
            </a:pP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... it’s because they want to quit their job</a:t>
            </a:r>
          </a:p>
          <a:p>
            <a:pPr algn="l">
              <a:lnSpc>
                <a:spcPts val="5250"/>
              </a:lnSpc>
            </a:pP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... it’s because they want to p</a:t>
            </a: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ay off debt</a:t>
            </a:r>
          </a:p>
          <a:p>
            <a:pPr algn="l">
              <a:lnSpc>
                <a:spcPts val="5250"/>
              </a:lnSpc>
            </a:pP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... it’s because they want to b</a:t>
            </a: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e home with their kids</a:t>
            </a:r>
          </a:p>
          <a:p>
            <a:pPr algn="l">
              <a:lnSpc>
                <a:spcPts val="5250"/>
              </a:lnSpc>
            </a:pP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... it’s because they want to p</a:t>
            </a: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rove to themselves that they can actually do this</a:t>
            </a:r>
          </a:p>
          <a:p>
            <a:pPr algn="l">
              <a:lnSpc>
                <a:spcPts val="5250"/>
              </a:lnSpc>
            </a:pPr>
          </a:p>
          <a:p>
            <a:pPr algn="l">
              <a:lnSpc>
                <a:spcPts val="5250"/>
              </a:lnSpc>
            </a:pP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And for most, it’s actually</a:t>
            </a: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 just because they finally want a profitable side hustle after failing over &amp; over again...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2D374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138937" y="4646295"/>
            <a:ext cx="6010126" cy="927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0"/>
              </a:lnSpc>
            </a:pPr>
            <a:r>
              <a:rPr lang="en-US" sz="5700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The Answer Is...</a:t>
            </a:r>
          </a:p>
        </p:txBody>
      </p:sp>
    </p:spTree>
  </p:cSld>
  <p:clrMapOvr>
    <a:masterClrMapping/>
  </p:clrMapOvr>
</p:sld>
</file>

<file path=ppt/slides/slide60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439567" y="3720555"/>
            <a:ext cx="11408866" cy="2845890"/>
            <a:chOff x="0" y="0"/>
            <a:chExt cx="15211822" cy="379452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66675"/>
              <a:ext cx="15211822" cy="12147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10"/>
                </a:lnSpc>
              </a:pPr>
              <a:r>
                <a:rPr lang="en-US" sz="57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If any of that sounds like you...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1027303" y="1686320"/>
              <a:ext cx="13157216" cy="2108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5BBCB3"/>
                  </a:solidFill>
                  <a:latin typeface="Arial"/>
                  <a:ea typeface="Arial"/>
                  <a:cs typeface="Arial"/>
                  <a:sym typeface="Arial"/>
                </a:rPr>
                <a:t>You're in the right place. And I know exactly how you feel.</a:t>
              </a:r>
            </a:p>
            <a:p>
              <a:pPr algn="ctr">
                <a:lnSpc>
                  <a:spcPts val="4200"/>
                </a:lnSpc>
              </a:pPr>
            </a:p>
            <a:p>
              <a:pPr algn="ctr">
                <a:lnSpc>
                  <a:spcPts val="4200"/>
                </a:lnSpc>
              </a:pPr>
              <a:r>
                <a:rPr lang="en-US" sz="3000" b="true">
                  <a:solidFill>
                    <a:srgbClr val="5BBCB3"/>
                  </a:solidFill>
                  <a:latin typeface="Arial Bold"/>
                  <a:ea typeface="Arial Bold"/>
                  <a:cs typeface="Arial Bold"/>
                  <a:sym typeface="Arial Bold"/>
                </a:rPr>
                <a:t>Because I've been there.</a:t>
              </a:r>
            </a:p>
          </p:txBody>
        </p:sp>
      </p:grpSp>
    </p:spTree>
  </p:cSld>
  <p:clrMapOvr>
    <a:masterClrMapping/>
  </p:clrMapOvr>
</p:sld>
</file>

<file path=ppt/slides/slide6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922952" y="1540790"/>
            <a:ext cx="7205421" cy="7205421"/>
            <a:chOff x="0" y="0"/>
            <a:chExt cx="13716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6858000" y="0"/>
                  </a:moveTo>
                  <a:cubicBezTo>
                    <a:pt x="3070431" y="0"/>
                    <a:pt x="0" y="3070431"/>
                    <a:pt x="0" y="6858000"/>
                  </a:cubicBezTo>
                  <a:cubicBezTo>
                    <a:pt x="0" y="10645569"/>
                    <a:pt x="3070431" y="13716000"/>
                    <a:pt x="6858000" y="13716000"/>
                  </a:cubicBezTo>
                  <a:cubicBezTo>
                    <a:pt x="10645569" y="13716000"/>
                    <a:pt x="13716000" y="10645569"/>
                    <a:pt x="13716000" y="6858000"/>
                  </a:cubicBezTo>
                  <a:cubicBezTo>
                    <a:pt x="13716000" y="3070431"/>
                    <a:pt x="10645569" y="0"/>
                    <a:pt x="685800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46805" r="0" b="-3287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510218" y="3338977"/>
            <a:ext cx="6371994" cy="3609047"/>
            <a:chOff x="0" y="0"/>
            <a:chExt cx="8495992" cy="4812063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23825"/>
              <a:ext cx="8495992" cy="25584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00"/>
                </a:lnSpc>
              </a:pPr>
              <a:r>
                <a:rPr lang="en-US" sz="72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Let Me Tell You a Story...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549899" y="3184346"/>
              <a:ext cx="7242796" cy="16277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✍️ </a:t>
              </a:r>
              <a:r>
                <a:rPr lang="en-US" sz="35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The Prison I Built With My Own Hands ✍️</a:t>
              </a:r>
            </a:p>
          </p:txBody>
        </p:sp>
      </p:grpSp>
    </p:spTree>
  </p:cSld>
  <p:clrMapOvr>
    <a:masterClrMapping/>
  </p:clrMapOvr>
</p:sld>
</file>

<file path=ppt/slides/slide62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41897" y="4215765"/>
            <a:ext cx="14604206" cy="927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0"/>
              </a:lnSpc>
            </a:pPr>
            <a:r>
              <a:rPr lang="en-US" sz="57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A few years ago, I was doing the math...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908774" y="5442346"/>
            <a:ext cx="12470452" cy="62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5BBCB3"/>
                </a:solidFill>
                <a:latin typeface="Arial"/>
                <a:ea typeface="Arial"/>
                <a:cs typeface="Arial"/>
                <a:sym typeface="Arial"/>
              </a:rPr>
              <a:t>And it wasn't adding up.</a:t>
            </a:r>
          </a:p>
        </p:txBody>
      </p:sp>
    </p:spTree>
  </p:cSld>
  <p:clrMapOvr>
    <a:masterClrMapping/>
  </p:clrMapOvr>
</p:sld>
</file>

<file path=ppt/slides/slide63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84052" y="3263504"/>
            <a:ext cx="16319600" cy="3759994"/>
            <a:chOff x="0" y="0"/>
            <a:chExt cx="21759467" cy="50133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759545" cy="5013325"/>
            </a:xfrm>
            <a:custGeom>
              <a:avLst/>
              <a:gdLst/>
              <a:ahLst/>
              <a:cxnLst/>
              <a:rect r="r" b="b" t="t" l="l"/>
              <a:pathLst>
                <a:path h="5013325" w="21759545">
                  <a:moveTo>
                    <a:pt x="0" y="406400"/>
                  </a:moveTo>
                  <a:cubicBezTo>
                    <a:pt x="0" y="181991"/>
                    <a:pt x="181991" y="0"/>
                    <a:pt x="406400" y="0"/>
                  </a:cubicBezTo>
                  <a:lnTo>
                    <a:pt x="21353145" y="0"/>
                  </a:lnTo>
                  <a:cubicBezTo>
                    <a:pt x="21577554" y="0"/>
                    <a:pt x="21759545" y="181991"/>
                    <a:pt x="21759545" y="406400"/>
                  </a:cubicBezTo>
                  <a:lnTo>
                    <a:pt x="21759545" y="4606925"/>
                  </a:lnTo>
                  <a:cubicBezTo>
                    <a:pt x="21759545" y="4831334"/>
                    <a:pt x="21577554" y="5013325"/>
                    <a:pt x="21353145" y="5013325"/>
                  </a:cubicBezTo>
                  <a:lnTo>
                    <a:pt x="406400" y="5013325"/>
                  </a:lnTo>
                  <a:cubicBezTo>
                    <a:pt x="181991" y="5013325"/>
                    <a:pt x="0" y="4831334"/>
                    <a:pt x="0" y="4606925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" id="4"/>
          <p:cNvSpPr txBox="true"/>
          <p:nvPr/>
        </p:nvSpPr>
        <p:spPr>
          <a:xfrm rot="0">
            <a:off x="1669464" y="3968354"/>
            <a:ext cx="3905934" cy="4836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6B7280"/>
                </a:solidFill>
                <a:latin typeface="Arial"/>
                <a:ea typeface="Arial"/>
                <a:cs typeface="Arial"/>
                <a:sym typeface="Arial"/>
              </a:rPr>
              <a:t>My 9-5 paycheck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891010" y="4509016"/>
            <a:ext cx="2680520" cy="1882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560"/>
              </a:lnSpc>
            </a:pPr>
            <a:r>
              <a:rPr lang="en-US" sz="5400">
                <a:solidFill>
                  <a:srgbClr val="5BBCB3"/>
                </a:solidFill>
                <a:latin typeface="Georgia"/>
                <a:ea typeface="Georgia"/>
                <a:cs typeface="Georgia"/>
                <a:sym typeface="Georgia"/>
              </a:rPr>
              <a:t>$3,200/month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255021" y="4549230"/>
            <a:ext cx="394692" cy="1074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60"/>
              </a:lnSpc>
            </a:pPr>
            <a:r>
              <a:rPr lang="en-US" sz="54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−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486352" y="3968354"/>
            <a:ext cx="3905934" cy="4836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6B7280"/>
                </a:solidFill>
                <a:latin typeface="Arial"/>
                <a:ea typeface="Arial"/>
                <a:cs typeface="Arial"/>
                <a:sym typeface="Arial"/>
              </a:rPr>
              <a:t>Daycare for 2 kids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333205" y="4509016"/>
            <a:ext cx="2978950" cy="1882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0"/>
              </a:lnSpc>
            </a:pPr>
            <a:r>
              <a:rPr lang="en-US" sz="5400">
                <a:solidFill>
                  <a:srgbClr val="E8A5A5"/>
                </a:solidFill>
                <a:latin typeface="Georgia"/>
                <a:ea typeface="Georgia"/>
                <a:cs typeface="Georgia"/>
                <a:sym typeface="Georgia"/>
              </a:rPr>
              <a:t>$2,400/month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392286" y="4432994"/>
            <a:ext cx="394692" cy="1074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60"/>
              </a:lnSpc>
            </a:pPr>
            <a:r>
              <a:rPr lang="en-US" sz="54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=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226654" y="3968354"/>
            <a:ext cx="3381298" cy="4836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6B7280"/>
                </a:solidFill>
                <a:latin typeface="Arial"/>
                <a:ea typeface="Arial"/>
                <a:cs typeface="Arial"/>
                <a:sym typeface="Arial"/>
              </a:rPr>
              <a:t>What I actually kept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694246" y="4509016"/>
            <a:ext cx="2446113" cy="1882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0"/>
              </a:lnSpc>
            </a:pPr>
            <a:r>
              <a:rPr lang="en-US" sz="54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$800/month</a:t>
            </a:r>
          </a:p>
        </p:txBody>
      </p:sp>
    </p:spTree>
  </p:cSld>
  <p:clrMapOvr>
    <a:masterClrMapping/>
  </p:clrMapOvr>
</p:sld>
</file>

<file path=ppt/slides/slide64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06452" y="3203402"/>
            <a:ext cx="12675096" cy="3880197"/>
            <a:chOff x="0" y="0"/>
            <a:chExt cx="16900128" cy="517359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66675"/>
              <a:ext cx="16900128" cy="12147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10"/>
                </a:lnSpc>
              </a:pPr>
              <a:r>
                <a:rPr lang="en-US" sz="57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I was working 40+ hours a week...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819734" y="1894879"/>
              <a:ext cx="15260659" cy="32787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5BBCB3"/>
                  </a:solidFill>
                  <a:latin typeface="Arial"/>
                  <a:ea typeface="Arial"/>
                  <a:cs typeface="Arial"/>
                  <a:sym typeface="Arial"/>
                </a:rPr>
                <a:t>And I was missing time</a:t>
              </a:r>
              <a:r>
                <a:rPr lang="en-US" sz="3500">
                  <a:solidFill>
                    <a:srgbClr val="5BBCB3"/>
                  </a:solidFill>
                  <a:latin typeface="Arial"/>
                  <a:ea typeface="Arial"/>
                  <a:cs typeface="Arial"/>
                  <a:sym typeface="Arial"/>
                </a:rPr>
                <a:t> with my kids:</a:t>
              </a:r>
            </a:p>
            <a:p>
              <a:pPr algn="ctr">
                <a:lnSpc>
                  <a:spcPts val="4900"/>
                </a:lnSpc>
              </a:pPr>
            </a:p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5BBCB3"/>
                  </a:solidFill>
                  <a:latin typeface="Arial"/>
                  <a:ea typeface="Arial"/>
                  <a:cs typeface="Arial"/>
                  <a:sym typeface="Arial"/>
                </a:rPr>
                <a:t>Missing bedtime... missing fun time... and </a:t>
              </a:r>
              <a:r>
                <a:rPr lang="en-US" sz="3500" b="true">
                  <a:solidFill>
                    <a:srgbClr val="5BBCB3"/>
                  </a:solidFill>
                  <a:latin typeface="Arial Bold"/>
                  <a:ea typeface="Arial Bold"/>
                  <a:cs typeface="Arial Bold"/>
                  <a:sym typeface="Arial Bold"/>
                </a:rPr>
                <a:t>missing the most precious moments</a:t>
              </a:r>
              <a:r>
                <a:rPr lang="en-US" sz="3500">
                  <a:solidFill>
                    <a:srgbClr val="5BBCB3"/>
                  </a:solidFill>
                  <a:latin typeface="Arial"/>
                  <a:ea typeface="Arial"/>
                  <a:cs typeface="Arial"/>
                  <a:sym typeface="Arial"/>
                </a:rPr>
                <a:t> as a mother just for $800/mo...</a:t>
              </a:r>
            </a:p>
          </p:txBody>
        </p:sp>
      </p:grpSp>
    </p:spTree>
  </p:cSld>
  <p:clrMapOvr>
    <a:masterClrMapping/>
  </p:clrMapOvr>
</p:sld>
</file>

<file path=ppt/slides/slide65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806452" y="4179570"/>
            <a:ext cx="12675096" cy="1861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0"/>
              </a:lnSpc>
            </a:pPr>
            <a:r>
              <a:rPr lang="en-US" sz="57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Naturally, something had to change.</a:t>
            </a:r>
          </a:p>
        </p:txBody>
      </p:sp>
    </p:spTree>
  </p:cSld>
  <p:clrMapOvr>
    <a:masterClrMapping/>
  </p:clrMapOvr>
</p:sld>
</file>

<file path=ppt/slides/slide66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34476" y="3836944"/>
            <a:ext cx="16819048" cy="2609937"/>
            <a:chOff x="0" y="0"/>
            <a:chExt cx="22425397" cy="347991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2869330" y="-66675"/>
              <a:ext cx="16687138" cy="2459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10"/>
                </a:lnSpc>
              </a:pPr>
              <a:r>
                <a:rPr lang="en-US" sz="57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So I fell down the "make money online" rabbit hole...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677699"/>
              <a:ext cx="22425397" cy="8022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5BBCB3"/>
                  </a:solidFill>
                  <a:latin typeface="Arial"/>
                  <a:ea typeface="Arial"/>
                  <a:cs typeface="Arial"/>
                  <a:sym typeface="Arial"/>
                </a:rPr>
                <a:t>Sound familiar?</a:t>
              </a:r>
            </a:p>
          </p:txBody>
        </p:sp>
      </p:grpSp>
    </p:spTree>
  </p:cSld>
  <p:clrMapOvr>
    <a:masterClrMapping/>
  </p:clrMapOvr>
</p:sld>
</file>

<file path=ppt/slides/slide67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2238312"/>
            <a:ext cx="10440256" cy="5810376"/>
            <a:chOff x="0" y="0"/>
            <a:chExt cx="13920341" cy="774716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95250"/>
              <a:ext cx="13693643" cy="8900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818"/>
                </a:lnSpc>
              </a:pPr>
              <a:r>
                <a:rPr lang="en-US" sz="5818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Here's what I tried: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970004"/>
              <a:ext cx="13920341" cy="57771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789805" indent="-394902" lvl="1">
                <a:lnSpc>
                  <a:spcPts val="4909"/>
                </a:lnSpc>
                <a:buFont typeface="Arial"/>
                <a:buChar char="•"/>
              </a:pPr>
              <a:r>
                <a:rPr lang="en-US" sz="3273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❌ Dropshipping</a:t>
              </a:r>
            </a:p>
            <a:p>
              <a:pPr algn="l" marL="789805" indent="-394902" lvl="1">
                <a:lnSpc>
                  <a:spcPts val="4909"/>
                </a:lnSpc>
                <a:buFont typeface="Arial"/>
                <a:buChar char="•"/>
              </a:pPr>
              <a:r>
                <a:rPr lang="en-US" sz="3273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❌ Kindle eBooks</a:t>
              </a:r>
            </a:p>
            <a:p>
              <a:pPr algn="l" marL="789805" indent="-394902" lvl="1">
                <a:lnSpc>
                  <a:spcPts val="4909"/>
                </a:lnSpc>
                <a:buFont typeface="Arial"/>
                <a:buChar char="•"/>
              </a:pPr>
              <a:r>
                <a:rPr lang="en-US" sz="3273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❌ Affiliate Marketing</a:t>
              </a:r>
            </a:p>
            <a:p>
              <a:pPr algn="l" marL="789805" indent="-394902" lvl="1">
                <a:lnSpc>
                  <a:spcPts val="4909"/>
                </a:lnSpc>
                <a:buFont typeface="Arial"/>
                <a:buChar char="•"/>
              </a:pPr>
              <a:r>
                <a:rPr lang="en-US" sz="3273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❌ MLMs</a:t>
              </a:r>
            </a:p>
            <a:p>
              <a:pPr algn="l" marL="789389" indent="-394695" lvl="1">
                <a:lnSpc>
                  <a:spcPts val="4909"/>
                </a:lnSpc>
                <a:buFont typeface="Arial"/>
                <a:buChar char="•"/>
              </a:pPr>
              <a:r>
                <a:rPr lang="en-US" sz="3273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❌ Random "Passive Income" Schemes</a:t>
              </a:r>
            </a:p>
            <a:p>
              <a:pPr algn="l">
                <a:lnSpc>
                  <a:spcPts val="4909"/>
                </a:lnSpc>
              </a:pPr>
            </a:p>
            <a:p>
              <a:pPr algn="l">
                <a:lnSpc>
                  <a:spcPts val="4909"/>
                </a:lnSpc>
              </a:pPr>
              <a:r>
                <a:rPr lang="en-US" sz="3273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Time went out. Money went out. Not much came back.</a:t>
              </a:r>
            </a:p>
          </p:txBody>
        </p:sp>
      </p:grpSp>
    </p:spTree>
  </p:cSld>
  <p:clrMapOvr>
    <a:masterClrMapping/>
  </p:clrMapOvr>
</p:sld>
</file>

<file path=ppt/slides/slide68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72805" y="2617639"/>
            <a:ext cx="10542390" cy="5051721"/>
            <a:chOff x="0" y="0"/>
            <a:chExt cx="14056520" cy="6735628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4056520" cy="6735628"/>
              <a:chOff x="0" y="0"/>
              <a:chExt cx="14056520" cy="6735628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4056488" cy="6735628"/>
              </a:xfrm>
              <a:custGeom>
                <a:avLst/>
                <a:gdLst/>
                <a:ahLst/>
                <a:cxnLst/>
                <a:rect r="r" b="b" t="t" l="l"/>
                <a:pathLst>
                  <a:path h="6735628" w="14056488">
                    <a:moveTo>
                      <a:pt x="0" y="522205"/>
                    </a:moveTo>
                    <a:cubicBezTo>
                      <a:pt x="0" y="233850"/>
                      <a:pt x="181991" y="0"/>
                      <a:pt x="406400" y="0"/>
                    </a:cubicBezTo>
                    <a:lnTo>
                      <a:pt x="13650088" y="0"/>
                    </a:lnTo>
                    <a:cubicBezTo>
                      <a:pt x="13874497" y="0"/>
                      <a:pt x="14056488" y="233850"/>
                      <a:pt x="14056488" y="522205"/>
                    </a:cubicBezTo>
                    <a:lnTo>
                      <a:pt x="14056488" y="6213423"/>
                    </a:lnTo>
                    <a:cubicBezTo>
                      <a:pt x="14056488" y="6501778"/>
                      <a:pt x="13874497" y="6735628"/>
                      <a:pt x="13650088" y="6735628"/>
                    </a:cubicBezTo>
                    <a:lnTo>
                      <a:pt x="406400" y="6735628"/>
                    </a:lnTo>
                    <a:cubicBezTo>
                      <a:pt x="181991" y="6735628"/>
                      <a:pt x="0" y="6501778"/>
                      <a:pt x="0" y="621342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name="TextBox 5" id="5"/>
            <p:cNvSpPr txBox="true"/>
            <p:nvPr/>
          </p:nvSpPr>
          <p:spPr>
            <a:xfrm rot="0">
              <a:off x="1413916" y="176582"/>
              <a:ext cx="11228688" cy="21874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524"/>
                </a:lnSpc>
              </a:pPr>
              <a:r>
                <a:rPr lang="en-US" sz="9660">
                  <a:solidFill>
                    <a:srgbClr val="1D1D1D"/>
                  </a:solidFill>
                  <a:latin typeface="Arial"/>
                  <a:ea typeface="Arial"/>
                  <a:cs typeface="Arial"/>
                  <a:sym typeface="Arial"/>
                </a:rPr>
                <a:t>🙋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851454" y="3155946"/>
              <a:ext cx="12353612" cy="29152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880"/>
                </a:lnSpc>
              </a:pPr>
              <a:r>
                <a:rPr lang="en-US" sz="42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I want to hear from you... </a:t>
              </a:r>
            </a:p>
            <a:p>
              <a:pPr algn="ctr">
                <a:lnSpc>
                  <a:spcPts val="5880"/>
                </a:lnSpc>
              </a:pPr>
            </a:p>
            <a:p>
              <a:pPr algn="ctr">
                <a:lnSpc>
                  <a:spcPts val="5880"/>
                </a:lnSpc>
              </a:pPr>
              <a:r>
                <a:rPr lang="en-US" sz="42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Type </a:t>
              </a:r>
              <a:r>
                <a:rPr lang="en-US" sz="42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"SAME"</a:t>
              </a:r>
              <a:r>
                <a:rPr lang="en-US" sz="42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 if you've been there too</a:t>
              </a:r>
            </a:p>
          </p:txBody>
        </p:sp>
      </p:grpSp>
    </p:spTree>
  </p:cSld>
  <p:clrMapOvr>
    <a:masterClrMapping/>
  </p:clrMapOvr>
</p:sld>
</file>

<file path=ppt/slides/slide6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601882" y="4421635"/>
            <a:ext cx="7084235" cy="4836665"/>
            <a:chOff x="0" y="0"/>
            <a:chExt cx="1373770" cy="93792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3770" cy="937923"/>
            </a:xfrm>
            <a:custGeom>
              <a:avLst/>
              <a:gdLst/>
              <a:ahLst/>
              <a:cxnLst/>
              <a:rect r="r" b="b" t="t" l="l"/>
              <a:pathLst>
                <a:path h="937923" w="1373770">
                  <a:moveTo>
                    <a:pt x="1349525" y="155341"/>
                  </a:moveTo>
                  <a:lnTo>
                    <a:pt x="1238947" y="31728"/>
                  </a:lnTo>
                  <a:cubicBezTo>
                    <a:pt x="1220887" y="11539"/>
                    <a:pt x="1195081" y="0"/>
                    <a:pt x="1167992" y="0"/>
                  </a:cubicBezTo>
                  <a:lnTo>
                    <a:pt x="205781" y="10"/>
                  </a:lnTo>
                  <a:cubicBezTo>
                    <a:pt x="178693" y="10"/>
                    <a:pt x="152888" y="11550"/>
                    <a:pt x="134828" y="31739"/>
                  </a:cubicBezTo>
                  <a:lnTo>
                    <a:pt x="24247" y="155355"/>
                  </a:lnTo>
                  <a:cubicBezTo>
                    <a:pt x="8634" y="172808"/>
                    <a:pt x="1" y="195404"/>
                    <a:pt x="0" y="218821"/>
                  </a:cubicBezTo>
                  <a:lnTo>
                    <a:pt x="0" y="719111"/>
                  </a:lnTo>
                  <a:cubicBezTo>
                    <a:pt x="0" y="742530"/>
                    <a:pt x="8633" y="765128"/>
                    <a:pt x="24247" y="782583"/>
                  </a:cubicBezTo>
                  <a:lnTo>
                    <a:pt x="134824" y="906194"/>
                  </a:lnTo>
                  <a:cubicBezTo>
                    <a:pt x="152885" y="926384"/>
                    <a:pt x="178690" y="937923"/>
                    <a:pt x="205778" y="937923"/>
                  </a:cubicBezTo>
                  <a:lnTo>
                    <a:pt x="1167990" y="937914"/>
                  </a:lnTo>
                  <a:cubicBezTo>
                    <a:pt x="1195078" y="937914"/>
                    <a:pt x="1220883" y="926375"/>
                    <a:pt x="1238942" y="906186"/>
                  </a:cubicBezTo>
                  <a:lnTo>
                    <a:pt x="1349524" y="782570"/>
                  </a:lnTo>
                  <a:cubicBezTo>
                    <a:pt x="1365138" y="765116"/>
                    <a:pt x="1373771" y="742518"/>
                    <a:pt x="1373770" y="719098"/>
                  </a:cubicBezTo>
                  <a:lnTo>
                    <a:pt x="1373770" y="218812"/>
                  </a:lnTo>
                  <a:cubicBezTo>
                    <a:pt x="1373771" y="195393"/>
                    <a:pt x="1365139" y="172796"/>
                    <a:pt x="1349525" y="15534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5901929" y="1203860"/>
            <a:ext cx="6484142" cy="2765236"/>
            <a:chOff x="0" y="0"/>
            <a:chExt cx="8645523" cy="3686982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23825"/>
              <a:ext cx="8645523" cy="25584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00"/>
                </a:lnSpc>
              </a:pPr>
              <a:r>
                <a:rPr lang="en-US" sz="7200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Eventually, I Found Etsy.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580436" y="3001182"/>
              <a:ext cx="7484650" cy="685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And It Finally Worked.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2D374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812703" y="4286988"/>
            <a:ext cx="12662595" cy="1127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400" b="true">
                <a:solidFill>
                  <a:srgbClr val="5BBCB3"/>
                </a:solidFill>
                <a:latin typeface="Georgia Bold"/>
                <a:ea typeface="Georgia Bold"/>
                <a:cs typeface="Georgia Bold"/>
                <a:sym typeface="Georgia Bold"/>
              </a:rPr>
              <a:t>Both Were Made by AI.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955896" y="5559957"/>
            <a:ext cx="14376208" cy="592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less than 30 seconds. For free.</a:t>
            </a:r>
          </a:p>
        </p:txBody>
      </p:sp>
    </p:spTree>
  </p:cSld>
  <p:clrMapOvr>
    <a:masterClrMapping/>
  </p:clrMapOvr>
</p:sld>
</file>

<file path=ppt/slides/slide70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1871423" y="1543691"/>
            <a:ext cx="5961967" cy="7199619"/>
            <a:chOff x="0" y="0"/>
            <a:chExt cx="1739900" cy="2101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127" y="127"/>
              <a:ext cx="1739773" cy="2101017"/>
            </a:xfrm>
            <a:custGeom>
              <a:avLst/>
              <a:gdLst/>
              <a:ahLst/>
              <a:cxnLst/>
              <a:rect r="r" b="b" t="t" l="l"/>
              <a:pathLst>
                <a:path h="2101017" w="1739773">
                  <a:moveTo>
                    <a:pt x="1338707" y="2095373"/>
                  </a:moveTo>
                  <a:cubicBezTo>
                    <a:pt x="1282827" y="2108073"/>
                    <a:pt x="1257427" y="2095373"/>
                    <a:pt x="1200277" y="2095373"/>
                  </a:cubicBezTo>
                  <a:cubicBezTo>
                    <a:pt x="1143127" y="2095373"/>
                    <a:pt x="1052068" y="2082673"/>
                    <a:pt x="1052068" y="2082673"/>
                  </a:cubicBezTo>
                  <a:lnTo>
                    <a:pt x="707771" y="2082673"/>
                  </a:lnTo>
                  <a:lnTo>
                    <a:pt x="631063" y="2069973"/>
                  </a:lnTo>
                  <a:cubicBezTo>
                    <a:pt x="631063" y="2069973"/>
                    <a:pt x="533400" y="2082673"/>
                    <a:pt x="457581" y="2069973"/>
                  </a:cubicBezTo>
                  <a:cubicBezTo>
                    <a:pt x="381762" y="2057273"/>
                    <a:pt x="296418" y="2069973"/>
                    <a:pt x="296418" y="2069973"/>
                  </a:cubicBezTo>
                  <a:cubicBezTo>
                    <a:pt x="240284" y="2069973"/>
                    <a:pt x="162814" y="2065655"/>
                    <a:pt x="119507" y="2036445"/>
                  </a:cubicBezTo>
                  <a:cubicBezTo>
                    <a:pt x="47371" y="1987804"/>
                    <a:pt x="25400" y="1917573"/>
                    <a:pt x="0" y="1811782"/>
                  </a:cubicBezTo>
                  <a:lnTo>
                    <a:pt x="0" y="1611249"/>
                  </a:lnTo>
                  <a:cubicBezTo>
                    <a:pt x="0" y="1611249"/>
                    <a:pt x="12700" y="1526286"/>
                    <a:pt x="12700" y="1467993"/>
                  </a:cubicBezTo>
                  <a:cubicBezTo>
                    <a:pt x="12700" y="1409700"/>
                    <a:pt x="0" y="1319784"/>
                    <a:pt x="0" y="1319784"/>
                  </a:cubicBezTo>
                  <a:lnTo>
                    <a:pt x="0" y="803402"/>
                  </a:lnTo>
                  <a:cubicBezTo>
                    <a:pt x="0" y="803402"/>
                    <a:pt x="12700" y="767715"/>
                    <a:pt x="12700" y="688594"/>
                  </a:cubicBezTo>
                  <a:lnTo>
                    <a:pt x="12700" y="543560"/>
                  </a:lnTo>
                  <a:cubicBezTo>
                    <a:pt x="12700" y="543560"/>
                    <a:pt x="0" y="459740"/>
                    <a:pt x="12700" y="375920"/>
                  </a:cubicBezTo>
                  <a:cubicBezTo>
                    <a:pt x="25400" y="292100"/>
                    <a:pt x="23876" y="258064"/>
                    <a:pt x="64897" y="195072"/>
                  </a:cubicBezTo>
                  <a:cubicBezTo>
                    <a:pt x="87249" y="160782"/>
                    <a:pt x="184404" y="76708"/>
                    <a:pt x="215900" y="50800"/>
                  </a:cubicBezTo>
                  <a:cubicBezTo>
                    <a:pt x="215900" y="50800"/>
                    <a:pt x="305181" y="24130"/>
                    <a:pt x="401320" y="12700"/>
                  </a:cubicBezTo>
                  <a:cubicBezTo>
                    <a:pt x="508000" y="0"/>
                    <a:pt x="481584" y="0"/>
                    <a:pt x="622300" y="0"/>
                  </a:cubicBezTo>
                  <a:lnTo>
                    <a:pt x="1220724" y="0"/>
                  </a:lnTo>
                  <a:cubicBezTo>
                    <a:pt x="1320800" y="0"/>
                    <a:pt x="1389253" y="12700"/>
                    <a:pt x="1389253" y="12700"/>
                  </a:cubicBezTo>
                  <a:cubicBezTo>
                    <a:pt x="1453388" y="12700"/>
                    <a:pt x="1542161" y="36322"/>
                    <a:pt x="1600073" y="50800"/>
                  </a:cubicBezTo>
                  <a:cubicBezTo>
                    <a:pt x="1701673" y="76200"/>
                    <a:pt x="1727073" y="254000"/>
                    <a:pt x="1727073" y="350520"/>
                  </a:cubicBezTo>
                  <a:lnTo>
                    <a:pt x="1727073" y="1228979"/>
                  </a:lnTo>
                  <a:cubicBezTo>
                    <a:pt x="1727073" y="1228979"/>
                    <a:pt x="1739773" y="1597660"/>
                    <a:pt x="1739773" y="1630680"/>
                  </a:cubicBezTo>
                  <a:cubicBezTo>
                    <a:pt x="1739773" y="1663700"/>
                    <a:pt x="1717294" y="1771650"/>
                    <a:pt x="1699387" y="1817878"/>
                  </a:cubicBezTo>
                  <a:cubicBezTo>
                    <a:pt x="1674368" y="1882521"/>
                    <a:pt x="1684528" y="1939417"/>
                    <a:pt x="1632712" y="1983613"/>
                  </a:cubicBezTo>
                  <a:cubicBezTo>
                    <a:pt x="1596644" y="2014474"/>
                    <a:pt x="1542542" y="2051812"/>
                    <a:pt x="1497330" y="2068957"/>
                  </a:cubicBezTo>
                  <a:cubicBezTo>
                    <a:pt x="1452118" y="2086102"/>
                    <a:pt x="1394333" y="2082800"/>
                    <a:pt x="1338453" y="209550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857250" y="3107640"/>
            <a:ext cx="7682650" cy="1255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8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First: Handmade Glitter Resin Tumblers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57250" y="4947285"/>
            <a:ext cx="16573500" cy="332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44551" indent="-422275" lvl="1">
              <a:lnSpc>
                <a:spcPts val="5250"/>
              </a:lnSpc>
              <a:buFont typeface="Arial"/>
              <a:buChar char="•"/>
            </a:pP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They were trendy.</a:t>
            </a:r>
          </a:p>
          <a:p>
            <a:pPr algn="l" marL="844551" indent="-422275" lvl="1">
              <a:lnSpc>
                <a:spcPts val="5250"/>
              </a:lnSpc>
              <a:buFont typeface="Arial"/>
              <a:buChar char="•"/>
            </a:pP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They sold.</a:t>
            </a:r>
          </a:p>
          <a:p>
            <a:pPr algn="l" marL="844106" indent="-422053" lvl="1">
              <a:lnSpc>
                <a:spcPts val="5250"/>
              </a:lnSpc>
              <a:buFont typeface="Arial"/>
              <a:buChar char="•"/>
            </a:pP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Real money started coming in.</a:t>
            </a:r>
          </a:p>
          <a:p>
            <a:pPr algn="l">
              <a:lnSpc>
                <a:spcPts val="5250"/>
              </a:lnSpc>
            </a:pPr>
          </a:p>
          <a:p>
            <a:pPr algn="l">
              <a:lnSpc>
                <a:spcPts val="5250"/>
              </a:lnSpc>
            </a:pPr>
            <a:r>
              <a:rPr lang="en-US" sz="3500" b="true">
                <a:solidFill>
                  <a:srgbClr val="FF3131"/>
                </a:solidFill>
                <a:latin typeface="Arial Bold"/>
                <a:ea typeface="Arial Bold"/>
                <a:cs typeface="Arial Bold"/>
                <a:sym typeface="Arial Bold"/>
              </a:rPr>
              <a:t>FOR BAILEY - INPUT ACTUAL DATA HERE</a:t>
            </a:r>
          </a:p>
        </p:txBody>
      </p:sp>
    </p:spTree>
  </p:cSld>
  <p:clrMapOvr>
    <a:masterClrMapping/>
  </p:clrMapOvr>
</p:sld>
</file>

<file path=ppt/slides/slide71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" id="4"/>
          <p:cNvSpPr txBox="true"/>
          <p:nvPr/>
        </p:nvSpPr>
        <p:spPr>
          <a:xfrm rot="0">
            <a:off x="952500" y="3276601"/>
            <a:ext cx="847191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8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Then: Sublimation Tumblers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52500" y="4362451"/>
            <a:ext cx="16573500" cy="332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44551" indent="-422275" lvl="1">
              <a:lnSpc>
                <a:spcPts val="5250"/>
              </a:lnSpc>
              <a:buFont typeface="Arial"/>
              <a:buChar char="•"/>
            </a:pP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50+ orders a day</a:t>
            </a:r>
          </a:p>
          <a:p>
            <a:pPr algn="l" marL="844551" indent="-422275" lvl="1">
              <a:lnSpc>
                <a:spcPts val="5250"/>
              </a:lnSpc>
              <a:buFont typeface="Arial"/>
              <a:buChar char="•"/>
            </a:pP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Income was growing</a:t>
            </a:r>
          </a:p>
          <a:p>
            <a:pPr algn="l" marL="844106" indent="-422053" lvl="1">
              <a:lnSpc>
                <a:spcPts val="5250"/>
              </a:lnSpc>
              <a:buFont typeface="Arial"/>
              <a:buChar char="•"/>
            </a:pP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I thought I'd made it.</a:t>
            </a:r>
          </a:p>
          <a:p>
            <a:pPr algn="l">
              <a:lnSpc>
                <a:spcPts val="5250"/>
              </a:lnSpc>
            </a:pPr>
          </a:p>
          <a:p>
            <a:pPr algn="l">
              <a:lnSpc>
                <a:spcPts val="5250"/>
              </a:lnSpc>
            </a:pPr>
            <a:r>
              <a:rPr lang="en-US" sz="3500" b="true">
                <a:solidFill>
                  <a:srgbClr val="FF3131"/>
                </a:solidFill>
                <a:latin typeface="Arial Bold"/>
                <a:ea typeface="Arial Bold"/>
                <a:cs typeface="Arial Bold"/>
                <a:sym typeface="Arial Bold"/>
              </a:rPr>
              <a:t>FOR BAILEY - INPUT ACTUAL DATA HERE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1094072" y="1543691"/>
            <a:ext cx="5961967" cy="7199619"/>
            <a:chOff x="0" y="0"/>
            <a:chExt cx="1739900" cy="210108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127" y="127"/>
              <a:ext cx="1739773" cy="2101017"/>
            </a:xfrm>
            <a:custGeom>
              <a:avLst/>
              <a:gdLst/>
              <a:ahLst/>
              <a:cxnLst/>
              <a:rect r="r" b="b" t="t" l="l"/>
              <a:pathLst>
                <a:path h="2101017" w="1739773">
                  <a:moveTo>
                    <a:pt x="1338707" y="2095373"/>
                  </a:moveTo>
                  <a:cubicBezTo>
                    <a:pt x="1282827" y="2108073"/>
                    <a:pt x="1257427" y="2095373"/>
                    <a:pt x="1200277" y="2095373"/>
                  </a:cubicBezTo>
                  <a:cubicBezTo>
                    <a:pt x="1143127" y="2095373"/>
                    <a:pt x="1052068" y="2082673"/>
                    <a:pt x="1052068" y="2082673"/>
                  </a:cubicBezTo>
                  <a:lnTo>
                    <a:pt x="707771" y="2082673"/>
                  </a:lnTo>
                  <a:lnTo>
                    <a:pt x="631063" y="2069973"/>
                  </a:lnTo>
                  <a:cubicBezTo>
                    <a:pt x="631063" y="2069973"/>
                    <a:pt x="533400" y="2082673"/>
                    <a:pt x="457581" y="2069973"/>
                  </a:cubicBezTo>
                  <a:cubicBezTo>
                    <a:pt x="381762" y="2057273"/>
                    <a:pt x="296418" y="2069973"/>
                    <a:pt x="296418" y="2069973"/>
                  </a:cubicBezTo>
                  <a:cubicBezTo>
                    <a:pt x="240284" y="2069973"/>
                    <a:pt x="162814" y="2065655"/>
                    <a:pt x="119507" y="2036445"/>
                  </a:cubicBezTo>
                  <a:cubicBezTo>
                    <a:pt x="47371" y="1987804"/>
                    <a:pt x="25400" y="1917573"/>
                    <a:pt x="0" y="1811782"/>
                  </a:cubicBezTo>
                  <a:lnTo>
                    <a:pt x="0" y="1611249"/>
                  </a:lnTo>
                  <a:cubicBezTo>
                    <a:pt x="0" y="1611249"/>
                    <a:pt x="12700" y="1526286"/>
                    <a:pt x="12700" y="1467993"/>
                  </a:cubicBezTo>
                  <a:cubicBezTo>
                    <a:pt x="12700" y="1409700"/>
                    <a:pt x="0" y="1319784"/>
                    <a:pt x="0" y="1319784"/>
                  </a:cubicBezTo>
                  <a:lnTo>
                    <a:pt x="0" y="803402"/>
                  </a:lnTo>
                  <a:cubicBezTo>
                    <a:pt x="0" y="803402"/>
                    <a:pt x="12700" y="767715"/>
                    <a:pt x="12700" y="688594"/>
                  </a:cubicBezTo>
                  <a:lnTo>
                    <a:pt x="12700" y="543560"/>
                  </a:lnTo>
                  <a:cubicBezTo>
                    <a:pt x="12700" y="543560"/>
                    <a:pt x="0" y="459740"/>
                    <a:pt x="12700" y="375920"/>
                  </a:cubicBezTo>
                  <a:cubicBezTo>
                    <a:pt x="25400" y="292100"/>
                    <a:pt x="23876" y="258064"/>
                    <a:pt x="64897" y="195072"/>
                  </a:cubicBezTo>
                  <a:cubicBezTo>
                    <a:pt x="87249" y="160782"/>
                    <a:pt x="184404" y="76708"/>
                    <a:pt x="215900" y="50800"/>
                  </a:cubicBezTo>
                  <a:cubicBezTo>
                    <a:pt x="215900" y="50800"/>
                    <a:pt x="305181" y="24130"/>
                    <a:pt x="401320" y="12700"/>
                  </a:cubicBezTo>
                  <a:cubicBezTo>
                    <a:pt x="508000" y="0"/>
                    <a:pt x="481584" y="0"/>
                    <a:pt x="622300" y="0"/>
                  </a:cubicBezTo>
                  <a:lnTo>
                    <a:pt x="1220724" y="0"/>
                  </a:lnTo>
                  <a:cubicBezTo>
                    <a:pt x="1320800" y="0"/>
                    <a:pt x="1389253" y="12700"/>
                    <a:pt x="1389253" y="12700"/>
                  </a:cubicBezTo>
                  <a:cubicBezTo>
                    <a:pt x="1453388" y="12700"/>
                    <a:pt x="1542161" y="36322"/>
                    <a:pt x="1600073" y="50800"/>
                  </a:cubicBezTo>
                  <a:cubicBezTo>
                    <a:pt x="1701673" y="76200"/>
                    <a:pt x="1727073" y="254000"/>
                    <a:pt x="1727073" y="350520"/>
                  </a:cubicBezTo>
                  <a:lnTo>
                    <a:pt x="1727073" y="1228979"/>
                  </a:lnTo>
                  <a:cubicBezTo>
                    <a:pt x="1727073" y="1228979"/>
                    <a:pt x="1739773" y="1597660"/>
                    <a:pt x="1739773" y="1630680"/>
                  </a:cubicBezTo>
                  <a:cubicBezTo>
                    <a:pt x="1739773" y="1663700"/>
                    <a:pt x="1717294" y="1771650"/>
                    <a:pt x="1699387" y="1817878"/>
                  </a:cubicBezTo>
                  <a:cubicBezTo>
                    <a:pt x="1674368" y="1882521"/>
                    <a:pt x="1684528" y="1939417"/>
                    <a:pt x="1632712" y="1983613"/>
                  </a:cubicBezTo>
                  <a:cubicBezTo>
                    <a:pt x="1596644" y="2014474"/>
                    <a:pt x="1542542" y="2051812"/>
                    <a:pt x="1497330" y="2068957"/>
                  </a:cubicBezTo>
                  <a:cubicBezTo>
                    <a:pt x="1452118" y="2086102"/>
                    <a:pt x="1394333" y="2082800"/>
                    <a:pt x="1338453" y="209550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slides/slide72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401168" y="3246120"/>
            <a:ext cx="11485663" cy="3728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0"/>
              </a:lnSpc>
            </a:pPr>
            <a:r>
              <a:rPr lang="en-US" sz="57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But there was a problem...</a:t>
            </a:r>
          </a:p>
          <a:p>
            <a:pPr algn="ctr">
              <a:lnSpc>
                <a:spcPts val="7410"/>
              </a:lnSpc>
            </a:pPr>
          </a:p>
          <a:p>
            <a:pPr algn="ctr">
              <a:lnSpc>
                <a:spcPts val="7410"/>
              </a:lnSpc>
            </a:pPr>
            <a:r>
              <a:rPr lang="en-US" sz="57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I escaped one prison and built another one.</a:t>
            </a:r>
          </a:p>
        </p:txBody>
      </p:sp>
    </p:spTree>
  </p:cSld>
  <p:clrMapOvr>
    <a:masterClrMapping/>
  </p:clrMapOvr>
</p:sld>
</file>

<file path=ppt/slides/slide73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2196465"/>
            <a:ext cx="8866288" cy="5894070"/>
            <a:chOff x="0" y="0"/>
            <a:chExt cx="11821718" cy="785876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85725"/>
              <a:ext cx="11603249" cy="8896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800"/>
                </a:lnSpc>
              </a:pPr>
              <a:r>
                <a:rPr lang="en-US" sz="48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The Reality of my “Success”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578735"/>
              <a:ext cx="11821718" cy="5280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844106" indent="-422053" lvl="1">
                <a:lnSpc>
                  <a:spcPts val="5250"/>
                </a:lnSpc>
                <a:buFont typeface="Arial"/>
                <a:buChar char="•"/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→</a:t>
              </a: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 2 AM in the garage</a:t>
              </a:r>
            </a:p>
            <a:p>
              <a:pPr algn="l" marL="844106" indent="-422053" lvl="1">
                <a:lnSpc>
                  <a:spcPts val="5250"/>
                </a:lnSpc>
                <a:buFont typeface="Arial"/>
                <a:buChar char="•"/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→ Pregnant </a:t>
              </a:r>
            </a:p>
            <a:p>
              <a:pPr algn="l" marL="844106" indent="-422053" lvl="1">
                <a:lnSpc>
                  <a:spcPts val="5250"/>
                </a:lnSpc>
                <a:buFont typeface="Arial"/>
                <a:buChar char="•"/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→ Inhaling toxic epoxy fumes</a:t>
              </a:r>
            </a:p>
            <a:p>
              <a:pPr algn="l" marL="844106" indent="-422053" lvl="1">
                <a:lnSpc>
                  <a:spcPts val="5250"/>
                </a:lnSpc>
                <a:buFont typeface="Arial"/>
                <a:buChar char="•"/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→ Hands raw from chemicals</a:t>
              </a:r>
            </a:p>
            <a:p>
              <a:pPr algn="l" marL="844106" indent="-422053" lvl="1">
                <a:lnSpc>
                  <a:spcPts val="5250"/>
                </a:lnSpc>
                <a:buFont typeface="Arial"/>
                <a:buChar char="•"/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→ Orders piling up</a:t>
              </a:r>
            </a:p>
            <a:p>
              <a:pPr algn="l" marL="844551" indent="-422275" lvl="1">
                <a:lnSpc>
                  <a:spcPts val="5250"/>
                </a:lnSpc>
                <a:buFont typeface="Arial"/>
                <a:buChar char="•"/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→ Couldn't take a day off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1094072" y="1543691"/>
            <a:ext cx="5961967" cy="7199619"/>
            <a:chOff x="0" y="0"/>
            <a:chExt cx="1739900" cy="210108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-127" y="127"/>
              <a:ext cx="1739773" cy="2101017"/>
            </a:xfrm>
            <a:custGeom>
              <a:avLst/>
              <a:gdLst/>
              <a:ahLst/>
              <a:cxnLst/>
              <a:rect r="r" b="b" t="t" l="l"/>
              <a:pathLst>
                <a:path h="2101017" w="1739773">
                  <a:moveTo>
                    <a:pt x="1338707" y="2095373"/>
                  </a:moveTo>
                  <a:cubicBezTo>
                    <a:pt x="1282827" y="2108073"/>
                    <a:pt x="1257427" y="2095373"/>
                    <a:pt x="1200277" y="2095373"/>
                  </a:cubicBezTo>
                  <a:cubicBezTo>
                    <a:pt x="1143127" y="2095373"/>
                    <a:pt x="1052068" y="2082673"/>
                    <a:pt x="1052068" y="2082673"/>
                  </a:cubicBezTo>
                  <a:lnTo>
                    <a:pt x="707771" y="2082673"/>
                  </a:lnTo>
                  <a:lnTo>
                    <a:pt x="631063" y="2069973"/>
                  </a:lnTo>
                  <a:cubicBezTo>
                    <a:pt x="631063" y="2069973"/>
                    <a:pt x="533400" y="2082673"/>
                    <a:pt x="457581" y="2069973"/>
                  </a:cubicBezTo>
                  <a:cubicBezTo>
                    <a:pt x="381762" y="2057273"/>
                    <a:pt x="296418" y="2069973"/>
                    <a:pt x="296418" y="2069973"/>
                  </a:cubicBezTo>
                  <a:cubicBezTo>
                    <a:pt x="240284" y="2069973"/>
                    <a:pt x="162814" y="2065655"/>
                    <a:pt x="119507" y="2036445"/>
                  </a:cubicBezTo>
                  <a:cubicBezTo>
                    <a:pt x="47371" y="1987804"/>
                    <a:pt x="25400" y="1917573"/>
                    <a:pt x="0" y="1811782"/>
                  </a:cubicBezTo>
                  <a:lnTo>
                    <a:pt x="0" y="1611249"/>
                  </a:lnTo>
                  <a:cubicBezTo>
                    <a:pt x="0" y="1611249"/>
                    <a:pt x="12700" y="1526286"/>
                    <a:pt x="12700" y="1467993"/>
                  </a:cubicBezTo>
                  <a:cubicBezTo>
                    <a:pt x="12700" y="1409700"/>
                    <a:pt x="0" y="1319784"/>
                    <a:pt x="0" y="1319784"/>
                  </a:cubicBezTo>
                  <a:lnTo>
                    <a:pt x="0" y="803402"/>
                  </a:lnTo>
                  <a:cubicBezTo>
                    <a:pt x="0" y="803402"/>
                    <a:pt x="12700" y="767715"/>
                    <a:pt x="12700" y="688594"/>
                  </a:cubicBezTo>
                  <a:lnTo>
                    <a:pt x="12700" y="543560"/>
                  </a:lnTo>
                  <a:cubicBezTo>
                    <a:pt x="12700" y="543560"/>
                    <a:pt x="0" y="459740"/>
                    <a:pt x="12700" y="375920"/>
                  </a:cubicBezTo>
                  <a:cubicBezTo>
                    <a:pt x="25400" y="292100"/>
                    <a:pt x="23876" y="258064"/>
                    <a:pt x="64897" y="195072"/>
                  </a:cubicBezTo>
                  <a:cubicBezTo>
                    <a:pt x="87249" y="160782"/>
                    <a:pt x="184404" y="76708"/>
                    <a:pt x="215900" y="50800"/>
                  </a:cubicBezTo>
                  <a:cubicBezTo>
                    <a:pt x="215900" y="50800"/>
                    <a:pt x="305181" y="24130"/>
                    <a:pt x="401320" y="12700"/>
                  </a:cubicBezTo>
                  <a:cubicBezTo>
                    <a:pt x="508000" y="0"/>
                    <a:pt x="481584" y="0"/>
                    <a:pt x="622300" y="0"/>
                  </a:cubicBezTo>
                  <a:lnTo>
                    <a:pt x="1220724" y="0"/>
                  </a:lnTo>
                  <a:cubicBezTo>
                    <a:pt x="1320800" y="0"/>
                    <a:pt x="1389253" y="12700"/>
                    <a:pt x="1389253" y="12700"/>
                  </a:cubicBezTo>
                  <a:cubicBezTo>
                    <a:pt x="1453388" y="12700"/>
                    <a:pt x="1542161" y="36322"/>
                    <a:pt x="1600073" y="50800"/>
                  </a:cubicBezTo>
                  <a:cubicBezTo>
                    <a:pt x="1701673" y="76200"/>
                    <a:pt x="1727073" y="254000"/>
                    <a:pt x="1727073" y="350520"/>
                  </a:cubicBezTo>
                  <a:lnTo>
                    <a:pt x="1727073" y="1228979"/>
                  </a:lnTo>
                  <a:cubicBezTo>
                    <a:pt x="1727073" y="1228979"/>
                    <a:pt x="1739773" y="1597660"/>
                    <a:pt x="1739773" y="1630680"/>
                  </a:cubicBezTo>
                  <a:cubicBezTo>
                    <a:pt x="1739773" y="1663700"/>
                    <a:pt x="1717294" y="1771650"/>
                    <a:pt x="1699387" y="1817878"/>
                  </a:cubicBezTo>
                  <a:cubicBezTo>
                    <a:pt x="1674368" y="1882521"/>
                    <a:pt x="1684528" y="1939417"/>
                    <a:pt x="1632712" y="1983613"/>
                  </a:cubicBezTo>
                  <a:cubicBezTo>
                    <a:pt x="1596644" y="2014474"/>
                    <a:pt x="1542542" y="2051812"/>
                    <a:pt x="1497330" y="2068957"/>
                  </a:cubicBezTo>
                  <a:cubicBezTo>
                    <a:pt x="1452118" y="2086102"/>
                    <a:pt x="1394333" y="2082800"/>
                    <a:pt x="1338453" y="209550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slides/slide7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65285" y="4718685"/>
            <a:ext cx="13357430" cy="97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So I Made a Scary Decision: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465285" y="4718685"/>
            <a:ext cx="13357430" cy="97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So I Made a Scary Decision:</a:t>
            </a:r>
          </a:p>
        </p:txBody>
      </p:sp>
    </p:spTree>
  </p:cSld>
  <p:clrMapOvr>
    <a:masterClrMapping/>
  </p:clrMapOvr>
</p:sld>
</file>

<file path=ppt/slides/slide75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96666" y="4217443"/>
            <a:ext cx="13294668" cy="1852115"/>
            <a:chOff x="0" y="0"/>
            <a:chExt cx="17726223" cy="246948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66675"/>
              <a:ext cx="17726223" cy="12147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10"/>
                </a:lnSpc>
              </a:pPr>
              <a:r>
                <a:rPr lang="en-US" sz="57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I deleted ALL my physical products.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1241100" y="1667270"/>
              <a:ext cx="15244024" cy="8022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5BBCB3"/>
                  </a:solidFill>
                  <a:latin typeface="Arial"/>
                  <a:ea typeface="Arial"/>
                  <a:cs typeface="Arial"/>
                  <a:sym typeface="Arial"/>
                </a:rPr>
                <a:t>Every tumbler. Every order. Gone.</a:t>
              </a:r>
            </a:p>
          </p:txBody>
        </p:sp>
      </p:grpSp>
    </p:spTree>
  </p:cSld>
  <p:clrMapOvr>
    <a:masterClrMapping/>
  </p:clrMapOvr>
</p:sld>
</file>

<file path=ppt/slides/slide76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974206" y="4249222"/>
            <a:ext cx="10339588" cy="1842905"/>
            <a:chOff x="0" y="0"/>
            <a:chExt cx="13786117" cy="245720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26241" y="-66675"/>
              <a:ext cx="13533636" cy="12147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10"/>
                </a:lnSpc>
              </a:pPr>
              <a:r>
                <a:rPr lang="en-US" sz="57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People thought I was crazy.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654991"/>
              <a:ext cx="13786117" cy="8022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5BBCB3"/>
                  </a:solidFill>
                  <a:latin typeface="Arial"/>
                  <a:ea typeface="Arial"/>
                  <a:cs typeface="Arial"/>
                  <a:sym typeface="Arial"/>
                </a:rPr>
                <a:t>I was making money! Why would I throw that away?</a:t>
              </a:r>
            </a:p>
          </p:txBody>
        </p:sp>
      </p:grpSp>
    </p:spTree>
  </p:cSld>
  <p:clrMapOvr>
    <a:masterClrMapping/>
  </p:clrMapOvr>
</p:sld>
</file>

<file path=ppt/slides/slide77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2654476"/>
            <a:ext cx="14062115" cy="4978047"/>
            <a:chOff x="0" y="0"/>
            <a:chExt cx="18749486" cy="6637396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85725"/>
              <a:ext cx="18749486" cy="8896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800"/>
                </a:lnSpc>
              </a:pPr>
              <a:r>
                <a:rPr lang="en-US" sz="48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I Rebuilt My Entire Shop Around One Thing: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246371"/>
              <a:ext cx="12853646" cy="4391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844551" indent="-422275" lvl="1">
                <a:lnSpc>
                  <a:spcPts val="5250"/>
                </a:lnSpc>
                <a:buFont typeface="Arial"/>
                <a:buChar char="•"/>
              </a:pPr>
              <a:r>
                <a:rPr lang="en-US" b="true" sz="3500">
                  <a:solidFill>
                    <a:srgbClr val="5BBCB3"/>
                  </a:solidFill>
                  <a:latin typeface="Arial Bold"/>
                  <a:ea typeface="Arial Bold"/>
                  <a:cs typeface="Arial Bold"/>
                  <a:sym typeface="Arial Bold"/>
                </a:rPr>
                <a:t>Simple $3-$5 digital designs</a:t>
              </a:r>
            </a:p>
            <a:p>
              <a:pPr algn="l" marL="844551" indent="-422275" lvl="1">
                <a:lnSpc>
                  <a:spcPts val="5250"/>
                </a:lnSpc>
                <a:buFont typeface="Arial"/>
                <a:buChar char="•"/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No shipping.</a:t>
              </a:r>
            </a:p>
            <a:p>
              <a:pPr algn="l" marL="844551" indent="-422275" lvl="1">
                <a:lnSpc>
                  <a:spcPts val="5250"/>
                </a:lnSpc>
                <a:buFont typeface="Arial"/>
                <a:buChar char="•"/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No inventory.</a:t>
              </a:r>
            </a:p>
            <a:p>
              <a:pPr algn="l" marL="844551" indent="-422275" lvl="1">
                <a:lnSpc>
                  <a:spcPts val="5250"/>
                </a:lnSpc>
                <a:buFont typeface="Arial"/>
                <a:buChar char="•"/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No toxic fumes.</a:t>
              </a:r>
            </a:p>
            <a:p>
              <a:pPr algn="l" marL="844551" indent="-422275" lvl="1">
                <a:lnSpc>
                  <a:spcPts val="5250"/>
                </a:lnSpc>
                <a:buFont typeface="Arial"/>
                <a:buChar char="•"/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Just files people could download instantly.</a:t>
              </a:r>
            </a:p>
          </p:txBody>
        </p:sp>
      </p:grpSp>
    </p:spTree>
  </p:cSld>
  <p:clrMapOvr>
    <a:masterClrMapping/>
  </p:clrMapOvr>
</p:sld>
</file>

<file path=ppt/slides/slide7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623372" y="4718685"/>
            <a:ext cx="5041255" cy="97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After that?</a:t>
            </a:r>
          </a:p>
        </p:txBody>
      </p:sp>
    </p:spTree>
  </p:cSld>
  <p:clrMapOvr>
    <a:masterClrMapping/>
  </p:clrMapOvr>
</p:sld>
</file>

<file path=ppt/slides/slide7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985582" y="1197982"/>
            <a:ext cx="12086739" cy="7891036"/>
            <a:chOff x="0" y="0"/>
            <a:chExt cx="16115651" cy="10521381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834343" y="-219075"/>
              <a:ext cx="14446964" cy="25310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5984"/>
                </a:lnSpc>
              </a:pPr>
              <a:r>
                <a:rPr lang="en-US" sz="11417" b="true">
                  <a:solidFill>
                    <a:srgbClr val="FFFFFF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$1,000,000+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661828"/>
              <a:ext cx="16115651" cy="8022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 Etsy revenue... from those same $3-$5 digital designs:</a:t>
              </a:r>
            </a:p>
          </p:txBody>
        </p:sp>
        <p:grpSp>
          <p:nvGrpSpPr>
            <p:cNvPr name="Group 6" id="6"/>
            <p:cNvGrpSpPr/>
            <p:nvPr/>
          </p:nvGrpSpPr>
          <p:grpSpPr>
            <a:xfrm rot="0">
              <a:off x="3488123" y="4281578"/>
              <a:ext cx="9139405" cy="6239803"/>
              <a:chOff x="0" y="0"/>
              <a:chExt cx="1373770" cy="937923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1373770" cy="937923"/>
              </a:xfrm>
              <a:custGeom>
                <a:avLst/>
                <a:gdLst/>
                <a:ahLst/>
                <a:cxnLst/>
                <a:rect r="r" b="b" t="t" l="l"/>
                <a:pathLst>
                  <a:path h="937923" w="1373770">
                    <a:moveTo>
                      <a:pt x="1349525" y="155341"/>
                    </a:moveTo>
                    <a:lnTo>
                      <a:pt x="1238947" y="31728"/>
                    </a:lnTo>
                    <a:cubicBezTo>
                      <a:pt x="1220887" y="11539"/>
                      <a:pt x="1195081" y="0"/>
                      <a:pt x="1167992" y="0"/>
                    </a:cubicBezTo>
                    <a:lnTo>
                      <a:pt x="205781" y="10"/>
                    </a:lnTo>
                    <a:cubicBezTo>
                      <a:pt x="178693" y="10"/>
                      <a:pt x="152888" y="11550"/>
                      <a:pt x="134828" y="31739"/>
                    </a:cubicBezTo>
                    <a:lnTo>
                      <a:pt x="24247" y="155355"/>
                    </a:lnTo>
                    <a:cubicBezTo>
                      <a:pt x="8634" y="172808"/>
                      <a:pt x="1" y="195404"/>
                      <a:pt x="0" y="218821"/>
                    </a:cubicBezTo>
                    <a:lnTo>
                      <a:pt x="0" y="719111"/>
                    </a:lnTo>
                    <a:cubicBezTo>
                      <a:pt x="0" y="742530"/>
                      <a:pt x="8633" y="765128"/>
                      <a:pt x="24247" y="782583"/>
                    </a:cubicBezTo>
                    <a:lnTo>
                      <a:pt x="134824" y="906194"/>
                    </a:lnTo>
                    <a:cubicBezTo>
                      <a:pt x="152885" y="926384"/>
                      <a:pt x="178690" y="937923"/>
                      <a:pt x="205778" y="937923"/>
                    </a:cubicBezTo>
                    <a:lnTo>
                      <a:pt x="1167990" y="937914"/>
                    </a:lnTo>
                    <a:cubicBezTo>
                      <a:pt x="1195078" y="937914"/>
                      <a:pt x="1220883" y="926375"/>
                      <a:pt x="1238942" y="906186"/>
                    </a:cubicBezTo>
                    <a:lnTo>
                      <a:pt x="1349524" y="782570"/>
                    </a:lnTo>
                    <a:cubicBezTo>
                      <a:pt x="1365138" y="765116"/>
                      <a:pt x="1373771" y="742518"/>
                      <a:pt x="1373770" y="719098"/>
                    </a:cubicBezTo>
                    <a:lnTo>
                      <a:pt x="1373770" y="218812"/>
                    </a:lnTo>
                    <a:cubicBezTo>
                      <a:pt x="1373771" y="195393"/>
                      <a:pt x="1365139" y="172796"/>
                      <a:pt x="1349525" y="15534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2700">
                <a:solidFill>
                  <a:srgbClr val="000000"/>
                </a:solidFill>
              </a:ln>
            </p:spPr>
          </p:sp>
        </p:grp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892122" y="2286731"/>
            <a:ext cx="16503755" cy="5713537"/>
            <a:chOff x="0" y="0"/>
            <a:chExt cx="22005007" cy="761805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9413190" y="0"/>
              <a:ext cx="12591818" cy="7618050"/>
            </a:xfrm>
            <a:custGeom>
              <a:avLst/>
              <a:gdLst/>
              <a:ahLst/>
              <a:cxnLst/>
              <a:rect r="r" b="b" t="t" l="l"/>
              <a:pathLst>
                <a:path h="7618050" w="12591818">
                  <a:moveTo>
                    <a:pt x="0" y="0"/>
                  </a:moveTo>
                  <a:lnTo>
                    <a:pt x="12591817" y="0"/>
                  </a:lnTo>
                  <a:lnTo>
                    <a:pt x="12591817" y="7618050"/>
                  </a:lnTo>
                  <a:lnTo>
                    <a:pt x="0" y="76180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0" y="1452117"/>
              <a:ext cx="8395784" cy="61275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99"/>
                </a:lnSpc>
              </a:pPr>
              <a:r>
                <a:rPr lang="en-US" sz="3999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Yes, we all use AI nowadays...</a:t>
              </a:r>
            </a:p>
            <a:p>
              <a:pPr algn="l">
                <a:lnSpc>
                  <a:spcPts val="3999"/>
                </a:lnSpc>
              </a:pPr>
            </a:p>
            <a:p>
              <a:pPr algn="l">
                <a:lnSpc>
                  <a:spcPts val="3999"/>
                </a:lnSpc>
              </a:pPr>
              <a:r>
                <a:rPr lang="en-US" sz="3999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But in 2026, they’ve gotten so good that hiring someone REAL is starting to become </a:t>
              </a:r>
              <a:r>
                <a:rPr lang="en-US" sz="3999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JUST</a:t>
              </a:r>
              <a:r>
                <a:rPr lang="en-US" sz="3999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 </a:t>
              </a:r>
              <a:r>
                <a:rPr lang="en-US" sz="3999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an option</a:t>
              </a:r>
              <a:r>
                <a:rPr lang="en-US" sz="3999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 at some areas in companies...</a:t>
              </a:r>
            </a:p>
          </p:txBody>
        </p:sp>
      </p:grpSp>
    </p:spTree>
  </p:cSld>
  <p:clrMapOvr>
    <a:masterClrMapping/>
  </p:clrMapOvr>
</p:sld>
</file>

<file path=ppt/slides/slide80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180600" y="1283093"/>
            <a:ext cx="9926800" cy="4880677"/>
            <a:chOff x="0" y="0"/>
            <a:chExt cx="1900043" cy="93418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00043" cy="934188"/>
            </a:xfrm>
            <a:custGeom>
              <a:avLst/>
              <a:gdLst/>
              <a:ahLst/>
              <a:cxnLst/>
              <a:rect r="r" b="b" t="t" l="l"/>
              <a:pathLst>
                <a:path h="934188" w="1900043">
                  <a:moveTo>
                    <a:pt x="1103521" y="238261"/>
                  </a:moveTo>
                  <a:lnTo>
                    <a:pt x="1103521" y="106342"/>
                  </a:lnTo>
                  <a:cubicBezTo>
                    <a:pt x="1103521" y="78138"/>
                    <a:pt x="1092317" y="51090"/>
                    <a:pt x="1072374" y="31147"/>
                  </a:cubicBezTo>
                  <a:cubicBezTo>
                    <a:pt x="1052431" y="11204"/>
                    <a:pt x="1025382" y="0"/>
                    <a:pt x="997179" y="0"/>
                  </a:cubicBezTo>
                  <a:lnTo>
                    <a:pt x="106342" y="0"/>
                  </a:lnTo>
                  <a:cubicBezTo>
                    <a:pt x="47611" y="1"/>
                    <a:pt x="1" y="47611"/>
                    <a:pt x="0" y="106342"/>
                  </a:cubicBezTo>
                  <a:lnTo>
                    <a:pt x="0" y="416170"/>
                  </a:lnTo>
                  <a:cubicBezTo>
                    <a:pt x="1" y="474901"/>
                    <a:pt x="47611" y="522512"/>
                    <a:pt x="106342" y="522512"/>
                  </a:cubicBezTo>
                  <a:lnTo>
                    <a:pt x="376585" y="522512"/>
                  </a:lnTo>
                  <a:cubicBezTo>
                    <a:pt x="404789" y="522512"/>
                    <a:pt x="431838" y="533716"/>
                    <a:pt x="451781" y="553659"/>
                  </a:cubicBezTo>
                  <a:cubicBezTo>
                    <a:pt x="471724" y="573602"/>
                    <a:pt x="482928" y="600651"/>
                    <a:pt x="482928" y="628854"/>
                  </a:cubicBezTo>
                  <a:lnTo>
                    <a:pt x="482928" y="827846"/>
                  </a:lnTo>
                  <a:cubicBezTo>
                    <a:pt x="482928" y="886577"/>
                    <a:pt x="530539" y="934187"/>
                    <a:pt x="589270" y="934188"/>
                  </a:cubicBezTo>
                  <a:lnTo>
                    <a:pt x="1793701" y="934188"/>
                  </a:lnTo>
                  <a:cubicBezTo>
                    <a:pt x="1821905" y="934188"/>
                    <a:pt x="1848953" y="922984"/>
                    <a:pt x="1868896" y="903041"/>
                  </a:cubicBezTo>
                  <a:cubicBezTo>
                    <a:pt x="1888839" y="883098"/>
                    <a:pt x="1900043" y="856049"/>
                    <a:pt x="1900043" y="827846"/>
                  </a:cubicBezTo>
                  <a:lnTo>
                    <a:pt x="1900043" y="450945"/>
                  </a:lnTo>
                  <a:cubicBezTo>
                    <a:pt x="1900043" y="422742"/>
                    <a:pt x="1888839" y="395693"/>
                    <a:pt x="1868896" y="375750"/>
                  </a:cubicBezTo>
                  <a:cubicBezTo>
                    <a:pt x="1848953" y="355807"/>
                    <a:pt x="1821905" y="344603"/>
                    <a:pt x="1793701" y="344603"/>
                  </a:cubicBezTo>
                  <a:lnTo>
                    <a:pt x="1209863" y="344603"/>
                  </a:lnTo>
                  <a:cubicBezTo>
                    <a:pt x="1151132" y="344603"/>
                    <a:pt x="1103521" y="296992"/>
                    <a:pt x="1103521" y="23826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" id="4"/>
          <p:cNvSpPr txBox="true"/>
          <p:nvPr/>
        </p:nvSpPr>
        <p:spPr>
          <a:xfrm rot="0">
            <a:off x="3960174" y="7123921"/>
            <a:ext cx="10367652" cy="1918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6B7280"/>
                </a:solidFill>
                <a:latin typeface="Arial"/>
                <a:ea typeface="Arial"/>
                <a:cs typeface="Arial"/>
                <a:sym typeface="Arial"/>
              </a:rPr>
              <a:t>I now run a 0.1% Etsy Shop while still having time for my kid’s </a:t>
            </a:r>
            <a:r>
              <a:rPr lang="en-US" sz="3599">
                <a:solidFill>
                  <a:srgbClr val="6B7280"/>
                </a:solidFill>
                <a:latin typeface="Arial"/>
                <a:ea typeface="Arial"/>
                <a:cs typeface="Arial"/>
                <a:sym typeface="Arial"/>
              </a:rPr>
              <a:t>school pickups and soccer practice. </a:t>
            </a:r>
            <a:r>
              <a:rPr lang="en-US" sz="3599" b="true">
                <a:solidFill>
                  <a:srgbClr val="1D1D1D"/>
                </a:solidFill>
                <a:latin typeface="Arial Bold"/>
                <a:ea typeface="Arial Bold"/>
                <a:cs typeface="Arial Bold"/>
                <a:sym typeface="Arial Bold"/>
              </a:rPr>
              <a:t>Not 14-hour hustle days.</a:t>
            </a:r>
          </a:p>
        </p:txBody>
      </p:sp>
    </p:spTree>
  </p:cSld>
  <p:clrMapOvr>
    <a:masterClrMapping/>
  </p:clrMapOvr>
</p:sld>
</file>

<file path=ppt/slides/slide81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775732"/>
            <a:ext cx="14256821" cy="6735536"/>
            <a:chOff x="0" y="0"/>
            <a:chExt cx="19009095" cy="8980714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85725"/>
              <a:ext cx="19009095" cy="8896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800"/>
                </a:lnSpc>
              </a:pPr>
              <a:r>
                <a:rPr lang="en-US" sz="48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But I’m Not Special...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43619" y="1922689"/>
              <a:ext cx="17819307" cy="7058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844106" indent="-422053" lvl="1">
                <a:lnSpc>
                  <a:spcPts val="5250"/>
                </a:lnSpc>
                <a:buFont typeface="Arial"/>
                <a:buChar char="•"/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N</a:t>
              </a: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o art degree.</a:t>
              </a:r>
            </a:p>
            <a:p>
              <a:pPr algn="l" marL="844106" indent="-422053" lvl="1">
                <a:lnSpc>
                  <a:spcPts val="5250"/>
                </a:lnSpc>
                <a:buFont typeface="Arial"/>
                <a:buChar char="•"/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No tech background.</a:t>
              </a:r>
            </a:p>
            <a:p>
              <a:pPr algn="l" marL="844106" indent="-422053" lvl="1">
                <a:lnSpc>
                  <a:spcPts val="5250"/>
                </a:lnSpc>
                <a:buFont typeface="Arial"/>
                <a:buChar char="•"/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No business connections.</a:t>
              </a:r>
            </a:p>
            <a:p>
              <a:pPr algn="l" marL="844106" indent="-422053" lvl="1">
                <a:lnSpc>
                  <a:spcPts val="5250"/>
                </a:lnSpc>
                <a:buFont typeface="Arial"/>
                <a:buChar char="•"/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No unfair advantages. </a:t>
              </a:r>
            </a:p>
            <a:p>
              <a:pPr algn="l">
                <a:lnSpc>
                  <a:spcPts val="5250"/>
                </a:lnSpc>
              </a:pPr>
            </a:p>
            <a:p>
              <a:pPr algn="l">
                <a:lnSpc>
                  <a:spcPts val="5250"/>
                </a:lnSpc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Just a mom who found a system and followed it consistently.</a:t>
              </a:r>
            </a:p>
            <a:p>
              <a:pPr algn="l">
                <a:lnSpc>
                  <a:spcPts val="5250"/>
                </a:lnSpc>
              </a:pPr>
            </a:p>
            <a:p>
              <a:pPr algn="l">
                <a:lnSpc>
                  <a:spcPts val="5250"/>
                </a:lnSpc>
              </a:pPr>
              <a:r>
                <a:rPr lang="en-US" sz="3500" b="true">
                  <a:solidFill>
                    <a:srgbClr val="2D3748"/>
                  </a:solidFill>
                  <a:latin typeface="Arial Bold"/>
                  <a:ea typeface="Arial Bold"/>
                  <a:cs typeface="Arial Bold"/>
                  <a:sym typeface="Arial Bold"/>
                </a:rPr>
                <a:t>If I can do this, you absolutely can too.</a:t>
              </a:r>
            </a:p>
          </p:txBody>
        </p:sp>
      </p:grpSp>
    </p:spTree>
  </p:cSld>
  <p:clrMapOvr>
    <a:masterClrMapping/>
  </p:clrMapOvr>
</p:sld>
</file>

<file path=ppt/slides/slide8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99221" y="4718685"/>
            <a:ext cx="12889557" cy="97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So What Actually Changed?</a:t>
            </a:r>
          </a:p>
        </p:txBody>
      </p:sp>
    </p:spTree>
  </p:cSld>
  <p:clrMapOvr>
    <a:masterClrMapping/>
  </p:clrMapOvr>
</p:sld>
</file>

<file path=ppt/slides/slide83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3257550"/>
            <a:ext cx="7638026" cy="3771900"/>
            <a:chOff x="0" y="0"/>
            <a:chExt cx="10184035" cy="502920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85725"/>
              <a:ext cx="6484120" cy="8896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800"/>
                </a:lnSpc>
              </a:pPr>
              <a:r>
                <a:rPr lang="en-US" sz="48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✅ </a:t>
              </a:r>
              <a:r>
                <a:rPr lang="en-US" sz="48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It Wasn't...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416175"/>
              <a:ext cx="10184035" cy="2613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844551" indent="-422275" lvl="1">
                <a:lnSpc>
                  <a:spcPts val="5250"/>
                </a:lnSpc>
                <a:buFont typeface="Arial"/>
                <a:buChar char="•"/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That I got "better at design."</a:t>
              </a:r>
            </a:p>
            <a:p>
              <a:pPr algn="l" marL="844551" indent="-422275" lvl="1">
                <a:lnSpc>
                  <a:spcPts val="5250"/>
                </a:lnSpc>
                <a:buFont typeface="Arial"/>
                <a:buChar char="•"/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That I worked harder.</a:t>
              </a:r>
            </a:p>
            <a:p>
              <a:pPr algn="l" marL="844551" indent="-422275" lvl="1">
                <a:lnSpc>
                  <a:spcPts val="5250"/>
                </a:lnSpc>
                <a:buFont typeface="Arial"/>
                <a:buChar char="•"/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That I found some secret hack.</a:t>
              </a:r>
            </a:p>
          </p:txBody>
        </p:sp>
      </p:grpSp>
    </p:spTree>
  </p:cSld>
  <p:clrMapOvr>
    <a:masterClrMapping/>
  </p:clrMapOvr>
</p:sld>
</file>

<file path=ppt/slides/slide84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" id="4"/>
          <p:cNvSpPr txBox="true"/>
          <p:nvPr/>
        </p:nvSpPr>
        <p:spPr>
          <a:xfrm rot="0">
            <a:off x="4409081" y="2042999"/>
            <a:ext cx="9469838" cy="80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60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I Stopped and Started...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57250" y="3733800"/>
            <a:ext cx="16573500" cy="465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50"/>
              </a:lnSpc>
            </a:pP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I stopped adding </a:t>
            </a:r>
            <a:r>
              <a:rPr lang="en-US" sz="3500" b="true">
                <a:solidFill>
                  <a:srgbClr val="5BBCB3"/>
                </a:solidFill>
                <a:latin typeface="Arial Bold"/>
                <a:ea typeface="Arial Bold"/>
                <a:cs typeface="Arial Bold"/>
                <a:sym typeface="Arial Bold"/>
              </a:rPr>
              <a:t>→ Started deleting. </a:t>
            </a:r>
          </a:p>
          <a:p>
            <a:pPr algn="ctr">
              <a:lnSpc>
                <a:spcPts val="5250"/>
              </a:lnSpc>
            </a:pPr>
          </a:p>
          <a:p>
            <a:pPr algn="ctr">
              <a:lnSpc>
                <a:spcPts val="5250"/>
              </a:lnSpc>
            </a:pP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I stopped guessing. </a:t>
            </a:r>
            <a:r>
              <a:rPr lang="en-US" sz="3500" b="true">
                <a:solidFill>
                  <a:srgbClr val="5BBCB3"/>
                </a:solidFill>
                <a:latin typeface="Arial Bold"/>
                <a:ea typeface="Arial Bold"/>
                <a:cs typeface="Arial Bold"/>
                <a:sym typeface="Arial Bold"/>
              </a:rPr>
              <a:t>→ Started deciding.</a:t>
            </a:r>
          </a:p>
          <a:p>
            <a:pPr algn="ctr">
              <a:lnSpc>
                <a:spcPts val="5250"/>
              </a:lnSpc>
            </a:pPr>
          </a:p>
          <a:p>
            <a:pPr algn="ctr">
              <a:lnSpc>
                <a:spcPts val="5250"/>
              </a:lnSpc>
            </a:pPr>
            <a:r>
              <a:rPr lang="en-US" sz="3500" b="true">
                <a:solidFill>
                  <a:srgbClr val="2D3748"/>
                </a:solidFill>
                <a:latin typeface="Arial Bold"/>
                <a:ea typeface="Arial Bold"/>
                <a:cs typeface="Arial Bold"/>
                <a:sym typeface="Arial Bold"/>
              </a:rPr>
              <a:t>Most importantly...</a:t>
            </a:r>
          </a:p>
          <a:p>
            <a:pPr algn="ctr">
              <a:lnSpc>
                <a:spcPts val="5250"/>
              </a:lnSpc>
            </a:pPr>
          </a:p>
          <a:p>
            <a:pPr algn="ctr">
              <a:lnSpc>
                <a:spcPts val="5250"/>
              </a:lnSpc>
            </a:pPr>
            <a:r>
              <a:rPr lang="en-US" sz="3500">
                <a:solidFill>
                  <a:srgbClr val="2D3748"/>
                </a:solidFill>
                <a:latin typeface="Arial"/>
                <a:ea typeface="Arial"/>
                <a:cs typeface="Arial"/>
                <a:sym typeface="Arial"/>
              </a:rPr>
              <a:t>I stopped trying to do EVERYTHING </a:t>
            </a:r>
            <a:r>
              <a:rPr lang="en-US" sz="3500" b="true">
                <a:solidFill>
                  <a:srgbClr val="5BBCB3"/>
                </a:solidFill>
                <a:latin typeface="Arial Bold"/>
                <a:ea typeface="Arial Bold"/>
                <a:cs typeface="Arial Bold"/>
                <a:sym typeface="Arial Bold"/>
              </a:rPr>
              <a:t>→ Started doing ONE thing well.</a:t>
            </a:r>
          </a:p>
        </p:txBody>
      </p:sp>
    </p:spTree>
  </p:cSld>
  <p:clrMapOvr>
    <a:masterClrMapping/>
  </p:clrMapOvr>
</p:sld>
</file>

<file path=ppt/slides/slide8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05011" y="4261485"/>
            <a:ext cx="13477979" cy="1887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Now I want to ask you a question...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405011" y="4261485"/>
            <a:ext cx="13477979" cy="1887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Now I want to ask you a question...</a:t>
            </a:r>
          </a:p>
        </p:txBody>
      </p:sp>
    </p:spTree>
  </p:cSld>
  <p:clrMapOvr>
    <a:masterClrMapping/>
  </p:clrMapOvr>
</p:sld>
</file>

<file path=ppt/slides/slide86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76500" y="1942946"/>
            <a:ext cx="13335000" cy="6401108"/>
            <a:chOff x="0" y="0"/>
            <a:chExt cx="17780000" cy="853481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7780000" cy="8534811"/>
              <a:chOff x="0" y="0"/>
              <a:chExt cx="17780000" cy="853481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7780000" cy="8534874"/>
              </a:xfrm>
              <a:custGeom>
                <a:avLst/>
                <a:gdLst/>
                <a:ahLst/>
                <a:cxnLst/>
                <a:rect r="r" b="b" t="t" l="l"/>
                <a:pathLst>
                  <a:path h="8534874" w="17780000">
                    <a:moveTo>
                      <a:pt x="0" y="421553"/>
                    </a:moveTo>
                    <a:cubicBezTo>
                      <a:pt x="0" y="188777"/>
                      <a:pt x="181991" y="0"/>
                      <a:pt x="406400" y="0"/>
                    </a:cubicBezTo>
                    <a:lnTo>
                      <a:pt x="17373600" y="0"/>
                    </a:lnTo>
                    <a:cubicBezTo>
                      <a:pt x="17598010" y="0"/>
                      <a:pt x="17780000" y="188777"/>
                      <a:pt x="17780000" y="421553"/>
                    </a:cubicBezTo>
                    <a:lnTo>
                      <a:pt x="17780000" y="8113323"/>
                    </a:lnTo>
                    <a:cubicBezTo>
                      <a:pt x="17780000" y="8346098"/>
                      <a:pt x="17598010" y="8534874"/>
                      <a:pt x="17373600" y="8534874"/>
                    </a:cubicBezTo>
                    <a:lnTo>
                      <a:pt x="406400" y="8534874"/>
                    </a:lnTo>
                    <a:cubicBezTo>
                      <a:pt x="181991" y="8534874"/>
                      <a:pt x="0" y="8346098"/>
                      <a:pt x="0" y="811332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name="TextBox 5" id="5"/>
            <p:cNvSpPr txBox="true"/>
            <p:nvPr/>
          </p:nvSpPr>
          <p:spPr>
            <a:xfrm rot="0">
              <a:off x="1376680" y="455036"/>
              <a:ext cx="15026640" cy="21874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524"/>
                </a:lnSpc>
              </a:pPr>
              <a:r>
                <a:rPr lang="en-US" sz="9660">
                  <a:solidFill>
                    <a:srgbClr val="1D1D1D"/>
                  </a:solidFill>
                  <a:latin typeface="Arial"/>
                  <a:ea typeface="Arial"/>
                  <a:cs typeface="Arial"/>
                  <a:sym typeface="Arial"/>
                </a:rPr>
                <a:t>📊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1376680" y="3451635"/>
              <a:ext cx="15026640" cy="39058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880"/>
                </a:lnSpc>
              </a:pPr>
              <a:r>
                <a:rPr lang="en-US" sz="42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How many products do you currently have in your Etsy shop?</a:t>
              </a:r>
            </a:p>
            <a:p>
              <a:pPr algn="ctr">
                <a:lnSpc>
                  <a:spcPts val="5880"/>
                </a:lnSpc>
              </a:pPr>
            </a:p>
            <a:p>
              <a:pPr algn="ctr">
                <a:lnSpc>
                  <a:spcPts val="5880"/>
                </a:lnSpc>
              </a:pPr>
              <a:r>
                <a:rPr lang="en-US" sz="42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Type your </a:t>
              </a:r>
              <a:r>
                <a:rPr lang="en-US" sz="42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number</a:t>
              </a:r>
              <a:r>
                <a:rPr lang="en-US" sz="42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 in the chat.</a:t>
              </a:r>
            </a:p>
          </p:txBody>
        </p:sp>
      </p:grpSp>
    </p:spTree>
  </p:cSld>
  <p:clrMapOvr>
    <a:masterClrMapping/>
  </p:clrMapOvr>
</p:sld>
</file>

<file path=ppt/slides/slide87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03552" y="4179570"/>
            <a:ext cx="12080895" cy="1861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0"/>
              </a:lnSpc>
            </a:pPr>
            <a:r>
              <a:rPr lang="en-US" sz="57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Now here's the uncomfortable follow-up...</a:t>
            </a:r>
          </a:p>
        </p:txBody>
      </p:sp>
    </p:spTree>
  </p:cSld>
  <p:clrMapOvr>
    <a:masterClrMapping/>
  </p:clrMapOvr>
</p:sld>
</file>

<file path=ppt/slides/slide88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3148266"/>
            <a:ext cx="14302114" cy="3990467"/>
            <a:chOff x="0" y="0"/>
            <a:chExt cx="19069485" cy="532062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85725"/>
              <a:ext cx="17258265" cy="18589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220"/>
                </a:lnSpc>
              </a:pPr>
              <a:r>
                <a:rPr lang="en-US" sz="522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How many of those products actually made good money last month?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110495" y="2707598"/>
              <a:ext cx="18958990" cy="2613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844551" indent="-422275" lvl="1">
                <a:lnSpc>
                  <a:spcPts val="5250"/>
                </a:lnSpc>
                <a:buFont typeface="Arial"/>
                <a:buChar char="•"/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Not "got a view."</a:t>
              </a:r>
            </a:p>
            <a:p>
              <a:pPr algn="l" marL="844106" indent="-422053" lvl="1">
                <a:lnSpc>
                  <a:spcPts val="5250"/>
                </a:lnSpc>
                <a:buFont typeface="Arial"/>
                <a:buChar char="•"/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Not "got favorited."</a:t>
              </a:r>
            </a:p>
            <a:p>
              <a:pPr algn="l" marL="844551" indent="-422275" lvl="1">
                <a:lnSpc>
                  <a:spcPts val="5250"/>
                </a:lnSpc>
                <a:buFont typeface="Arial"/>
                <a:buChar char="•"/>
              </a:pPr>
              <a:r>
                <a:rPr lang="en-US" b="true" sz="3500">
                  <a:solidFill>
                    <a:srgbClr val="2D3748"/>
                  </a:solidFill>
                  <a:latin typeface="Arial Bold"/>
                  <a:ea typeface="Arial Bold"/>
                  <a:cs typeface="Arial Bold"/>
                  <a:sym typeface="Arial Bold"/>
                </a:rPr>
                <a:t>Actual sales.</a:t>
              </a:r>
            </a:p>
          </p:txBody>
        </p:sp>
      </p:grpSp>
    </p:spTree>
  </p:cSld>
  <p:clrMapOvr>
    <a:masterClrMapping/>
  </p:clrMapOvr>
</p:sld>
</file>

<file path=ppt/slides/slide89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879479" y="2103239"/>
            <a:ext cx="8529042" cy="6080522"/>
            <a:chOff x="0" y="0"/>
            <a:chExt cx="11372056" cy="8107363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1372056" cy="8107363"/>
              <a:chOff x="0" y="0"/>
              <a:chExt cx="11372056" cy="8107363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1372088" cy="8107362"/>
              </a:xfrm>
              <a:custGeom>
                <a:avLst/>
                <a:gdLst/>
                <a:ahLst/>
                <a:cxnLst/>
                <a:rect r="r" b="b" t="t" l="l"/>
                <a:pathLst>
                  <a:path h="8107362" w="11372088">
                    <a:moveTo>
                      <a:pt x="0" y="628554"/>
                    </a:moveTo>
                    <a:cubicBezTo>
                      <a:pt x="0" y="281474"/>
                      <a:pt x="181991" y="0"/>
                      <a:pt x="406400" y="0"/>
                    </a:cubicBezTo>
                    <a:lnTo>
                      <a:pt x="10965688" y="0"/>
                    </a:lnTo>
                    <a:cubicBezTo>
                      <a:pt x="11190097" y="0"/>
                      <a:pt x="11372088" y="281474"/>
                      <a:pt x="11372088" y="628554"/>
                    </a:cubicBezTo>
                    <a:lnTo>
                      <a:pt x="11372088" y="7478809"/>
                    </a:lnTo>
                    <a:cubicBezTo>
                      <a:pt x="11372088" y="7825888"/>
                      <a:pt x="11190097" y="8107362"/>
                      <a:pt x="10965688" y="8107362"/>
                    </a:cubicBezTo>
                    <a:lnTo>
                      <a:pt x="406400" y="8107362"/>
                    </a:lnTo>
                    <a:cubicBezTo>
                      <a:pt x="181991" y="8107362"/>
                      <a:pt x="0" y="7825888"/>
                      <a:pt x="0" y="747880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name="TextBox 5" id="5"/>
            <p:cNvSpPr txBox="true"/>
            <p:nvPr/>
          </p:nvSpPr>
          <p:spPr>
            <a:xfrm rot="0">
              <a:off x="1440760" y="276071"/>
              <a:ext cx="8490539" cy="21874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524"/>
                </a:lnSpc>
              </a:pPr>
              <a:r>
                <a:rPr lang="en-US" sz="9660">
                  <a:solidFill>
                    <a:srgbClr val="1D1D1D"/>
                  </a:solidFill>
                  <a:latin typeface="Arial"/>
                  <a:ea typeface="Arial"/>
                  <a:cs typeface="Arial"/>
                  <a:sym typeface="Arial"/>
                </a:rPr>
                <a:t>💬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1440760" y="3144838"/>
              <a:ext cx="8490539" cy="39058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880"/>
                </a:lnSpc>
              </a:pPr>
              <a:r>
                <a:rPr lang="en-US" sz="42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Type that </a:t>
              </a:r>
              <a:r>
                <a:rPr lang="en-US" sz="42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number</a:t>
              </a:r>
              <a:r>
                <a:rPr lang="en-US" sz="42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 in the chat again.</a:t>
              </a:r>
            </a:p>
            <a:p>
              <a:pPr algn="ctr">
                <a:lnSpc>
                  <a:spcPts val="5880"/>
                </a:lnSpc>
              </a:pPr>
            </a:p>
            <a:p>
              <a:pPr algn="ctr">
                <a:lnSpc>
                  <a:spcPts val="5880"/>
                </a:lnSpc>
              </a:pPr>
              <a:r>
                <a:rPr lang="en-US" sz="4200">
                  <a:solidFill>
                    <a:srgbClr val="2D3748"/>
                  </a:solidFill>
                  <a:latin typeface="Georgia"/>
                  <a:ea typeface="Georgia"/>
                  <a:cs typeface="Georgia"/>
                  <a:sym typeface="Georgia"/>
                </a:rPr>
                <a:t>(Type zero if none.)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875038" y="4646295"/>
            <a:ext cx="10537924" cy="927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0"/>
              </a:lnSpc>
            </a:pPr>
            <a:r>
              <a:rPr lang="en-US" sz="57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Let that sink in for a second.</a:t>
            </a:r>
          </a:p>
        </p:txBody>
      </p:sp>
    </p:spTree>
  </p:cSld>
  <p:clrMapOvr>
    <a:masterClrMapping/>
  </p:clrMapOvr>
</p:sld>
</file>

<file path=ppt/slides/slide90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87962" y="4646295"/>
            <a:ext cx="10312075" cy="927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0"/>
              </a:lnSpc>
            </a:pPr>
            <a:r>
              <a:rPr lang="en-US" sz="5700" b="true">
                <a:solidFill>
                  <a:srgbClr val="2D3748"/>
                </a:solidFill>
                <a:latin typeface="Georgia Bold"/>
                <a:ea typeface="Georgia Bold"/>
                <a:cs typeface="Georgia Bold"/>
                <a:sym typeface="Georgia Bold"/>
              </a:rPr>
              <a:t>Let's Do Some Quick Math:</a:t>
            </a:r>
          </a:p>
        </p:txBody>
      </p:sp>
    </p:spTree>
  </p:cSld>
  <p:clrMapOvr>
    <a:masterClrMapping/>
  </p:clrMapOvr>
</p:sld>
</file>

<file path=ppt/slides/slide91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62000" y="2558654"/>
            <a:ext cx="8096250" cy="5169396"/>
            <a:chOff x="0" y="0"/>
            <a:chExt cx="10795000" cy="689252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795000" cy="6892544"/>
            </a:xfrm>
            <a:custGeom>
              <a:avLst/>
              <a:gdLst/>
              <a:ahLst/>
              <a:cxnLst/>
              <a:rect r="r" b="b" t="t" l="l"/>
              <a:pathLst>
                <a:path h="6892544" w="10795000">
                  <a:moveTo>
                    <a:pt x="0" y="304800"/>
                  </a:moveTo>
                  <a:cubicBezTo>
                    <a:pt x="0" y="136398"/>
                    <a:pt x="136398" y="0"/>
                    <a:pt x="304800" y="0"/>
                  </a:cubicBezTo>
                  <a:lnTo>
                    <a:pt x="10490200" y="0"/>
                  </a:lnTo>
                  <a:cubicBezTo>
                    <a:pt x="10658475" y="0"/>
                    <a:pt x="10795000" y="136398"/>
                    <a:pt x="10795000" y="304800"/>
                  </a:cubicBezTo>
                  <a:lnTo>
                    <a:pt x="10795000" y="6587744"/>
                  </a:lnTo>
                  <a:cubicBezTo>
                    <a:pt x="10795000" y="6756019"/>
                    <a:pt x="10658602" y="6892544"/>
                    <a:pt x="10490200" y="6892544"/>
                  </a:cubicBezTo>
                  <a:lnTo>
                    <a:pt x="304800" y="6892544"/>
                  </a:lnTo>
                  <a:cubicBezTo>
                    <a:pt x="136525" y="6892544"/>
                    <a:pt x="0" y="6756146"/>
                    <a:pt x="0" y="6587744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" id="4"/>
          <p:cNvSpPr txBox="true"/>
          <p:nvPr/>
        </p:nvSpPr>
        <p:spPr>
          <a:xfrm rot="0">
            <a:off x="1238250" y="2987279"/>
            <a:ext cx="7286626" cy="420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6B7280"/>
                </a:solidFill>
                <a:latin typeface="Arial"/>
                <a:ea typeface="Arial"/>
                <a:cs typeface="Arial"/>
                <a:sym typeface="Arial"/>
              </a:rPr>
              <a:t>If you have: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38250" y="3408164"/>
            <a:ext cx="7286626" cy="948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2D3748"/>
                </a:solidFill>
                <a:latin typeface="Georgia"/>
                <a:ea typeface="Georgia"/>
                <a:cs typeface="Georgia"/>
                <a:sym typeface="Georgia"/>
              </a:rPr>
              <a:t>100 listings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38250" y="4594919"/>
            <a:ext cx="7286626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6B7280"/>
                </a:solidFill>
                <a:latin typeface="Arial"/>
                <a:ea typeface="Arial"/>
                <a:cs typeface="Arial"/>
                <a:sym typeface="Arial"/>
              </a:rPr>
              <a:t>And only 10 sold last month: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38250" y="5025331"/>
            <a:ext cx="7286626" cy="832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</a:pPr>
            <a:r>
              <a:rPr lang="en-US" sz="4200">
                <a:solidFill>
                  <a:srgbClr val="E8A5A5"/>
                </a:solidFill>
                <a:latin typeface="Georgia"/>
                <a:ea typeface="Georgia"/>
                <a:cs typeface="Georgia"/>
                <a:sym typeface="Georgia"/>
              </a:rPr>
              <a:t>90% is dead weight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38250" y="6095703"/>
            <a:ext cx="7286626" cy="420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6B7280"/>
                </a:solidFill>
                <a:latin typeface="Arial"/>
                <a:ea typeface="Arial"/>
                <a:cs typeface="Arial"/>
                <a:sym typeface="Arial"/>
              </a:rPr>
              <a:t>Renewal fees wasted: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38250" y="6535638"/>
            <a:ext cx="7286626" cy="716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E8A5A5"/>
                </a:solidFill>
                <a:latin typeface="Georgia"/>
                <a:ea typeface="Georgia"/>
                <a:cs typeface="Georgia"/>
                <a:sym typeface="Georgia"/>
              </a:rPr>
              <a:t>$27/year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9429750" y="2558654"/>
            <a:ext cx="8096250" cy="5169396"/>
            <a:chOff x="0" y="0"/>
            <a:chExt cx="10795000" cy="689252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795000" cy="6892435"/>
            </a:xfrm>
            <a:custGeom>
              <a:avLst/>
              <a:gdLst/>
              <a:ahLst/>
              <a:cxnLst/>
              <a:rect r="r" b="b" t="t" l="l"/>
              <a:pathLst>
                <a:path h="6892435" w="10795000">
                  <a:moveTo>
                    <a:pt x="0" y="440975"/>
                  </a:moveTo>
                  <a:cubicBezTo>
                    <a:pt x="0" y="197520"/>
                    <a:pt x="136525" y="0"/>
                    <a:pt x="304800" y="0"/>
                  </a:cubicBezTo>
                  <a:lnTo>
                    <a:pt x="10490200" y="0"/>
                  </a:lnTo>
                  <a:cubicBezTo>
                    <a:pt x="10658602" y="0"/>
                    <a:pt x="10795000" y="197520"/>
                    <a:pt x="10795000" y="440975"/>
                  </a:cubicBezTo>
                  <a:lnTo>
                    <a:pt x="10795000" y="6451460"/>
                  </a:lnTo>
                  <a:cubicBezTo>
                    <a:pt x="10795000" y="6695099"/>
                    <a:pt x="10658475" y="6892435"/>
                    <a:pt x="10490200" y="6892435"/>
                  </a:cubicBezTo>
                  <a:lnTo>
                    <a:pt x="304800" y="6892435"/>
                  </a:lnTo>
                  <a:cubicBezTo>
                    <a:pt x="136398" y="6892435"/>
                    <a:pt x="0" y="6694915"/>
                    <a:pt x="0" y="6451460"/>
                  </a:cubicBezTo>
                  <a:close/>
                </a:path>
              </a:pathLst>
            </a:custGeom>
            <a:solidFill>
              <a:srgbClr val="2D374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2" id="12"/>
          <p:cNvSpPr txBox="true"/>
          <p:nvPr/>
        </p:nvSpPr>
        <p:spPr>
          <a:xfrm rot="0">
            <a:off x="9906000" y="3766245"/>
            <a:ext cx="7286626" cy="546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>
                <a:solidFill>
                  <a:srgbClr val="5BBCB3"/>
                </a:solidFill>
                <a:latin typeface="Georgia"/>
                <a:ea typeface="Georgia"/>
                <a:cs typeface="Georgia"/>
                <a:sym typeface="Georgia"/>
              </a:rPr>
              <a:t>But here's what nobody tells you: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906000" y="4398467"/>
            <a:ext cx="6595478" cy="24328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42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Those 90 dead listings aren't just wasting money...</a:t>
            </a:r>
          </a:p>
          <a:p>
            <a:pPr algn="l">
              <a:lnSpc>
                <a:spcPts val="3875"/>
              </a:lnSpc>
            </a:pPr>
          </a:p>
          <a:p>
            <a:pPr algn="l">
              <a:lnSpc>
                <a:spcPts val="3875"/>
              </a:lnSpc>
            </a:pPr>
            <a:r>
              <a:rPr lang="en-US" sz="242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They're </a:t>
            </a:r>
            <a:r>
              <a:rPr lang="en-US" sz="2421" b="true">
                <a:solidFill>
                  <a:srgbClr val="E8A5A5"/>
                </a:solidFill>
                <a:latin typeface="Arial Bold"/>
                <a:ea typeface="Arial Bold"/>
                <a:cs typeface="Arial Bold"/>
                <a:sym typeface="Arial Bold"/>
              </a:rPr>
              <a:t>actively HURTING</a:t>
            </a:r>
            <a:r>
              <a:rPr lang="en-US" sz="242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the 10 listings that ARE working.</a:t>
            </a:r>
          </a:p>
        </p:txBody>
      </p:sp>
    </p:spTree>
  </p:cSld>
  <p:clrMapOvr>
    <a:masterClrMapping/>
  </p:clrMapOvr>
</p:sld>
</file>

<file path=ppt/slides/slide92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3319160"/>
            <a:ext cx="10660121" cy="3648679"/>
            <a:chOff x="0" y="0"/>
            <a:chExt cx="14213495" cy="4864906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95250"/>
              <a:ext cx="12681835" cy="8172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388"/>
                </a:lnSpc>
              </a:pPr>
              <a:r>
                <a:rPr lang="en-US" sz="5388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Why?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834343"/>
              <a:ext cx="14213495" cy="30305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731447" indent="-365723" lvl="1">
                <a:lnSpc>
                  <a:spcPts val="4546"/>
                </a:lnSpc>
                <a:buFont typeface="Arial"/>
                <a:buChar char="•"/>
              </a:pPr>
              <a:r>
                <a:rPr lang="en-US" sz="3031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Etsy's algorithm doesn't know what your shop is about.</a:t>
              </a:r>
            </a:p>
            <a:p>
              <a:pPr algn="l" marL="731447" indent="-365723" lvl="1">
                <a:lnSpc>
                  <a:spcPts val="4546"/>
                </a:lnSpc>
                <a:buFont typeface="Arial"/>
                <a:buChar char="•"/>
              </a:pPr>
              <a:r>
                <a:rPr lang="en-US" sz="3031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You're confusing it.</a:t>
              </a:r>
            </a:p>
            <a:p>
              <a:pPr algn="l" marL="731447" indent="-365723" lvl="1">
                <a:lnSpc>
                  <a:spcPts val="4546"/>
                </a:lnSpc>
                <a:buFont typeface="Arial"/>
                <a:buChar char="•"/>
              </a:pPr>
              <a:r>
                <a:rPr lang="en-US" sz="3031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You're confusing customers.</a:t>
              </a:r>
            </a:p>
            <a:p>
              <a:pPr algn="l" marL="731447" indent="-365723" lvl="1">
                <a:lnSpc>
                  <a:spcPts val="4546"/>
                </a:lnSpc>
                <a:buFont typeface="Arial"/>
                <a:buChar char="•"/>
              </a:pPr>
              <a:r>
                <a:rPr lang="en-US" b="true" sz="3031">
                  <a:solidFill>
                    <a:srgbClr val="5BBCB3"/>
                  </a:solidFill>
                  <a:latin typeface="Arial Bold"/>
                  <a:ea typeface="Arial Bold"/>
                  <a:cs typeface="Arial Bold"/>
                  <a:sym typeface="Arial Bold"/>
                </a:rPr>
                <a:t>You're confusing yourself.</a:t>
              </a:r>
            </a:p>
          </p:txBody>
        </p:sp>
      </p:grpSp>
    </p:spTree>
  </p:cSld>
  <p:clrMapOvr>
    <a:masterClrMapping/>
  </p:clrMapOvr>
</p:sld>
</file>

<file path=ppt/slides/slide9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697784" y="4718685"/>
            <a:ext cx="10892433" cy="97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The Biggest Lie in Etsy:</a:t>
            </a:r>
          </a:p>
        </p:txBody>
      </p:sp>
    </p:spTree>
  </p:cSld>
  <p:clrMapOvr>
    <a:masterClrMapping/>
  </p:clrMapOvr>
</p:sld>
</file>

<file path=ppt/slides/slide94.xml><?xml version="1.0" encoding="utf-8"?>
<p:sld xmlns:p="http://schemas.openxmlformats.org/presentationml/2006/main" xmlns:a="http://schemas.openxmlformats.org/drawingml/2006/main">
  <p:cSld>
    <p:bg>
      <p:bgPr>
        <a:solidFill>
          <a:srgbClr val="E8A5A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17873" y="4810125"/>
            <a:ext cx="14452253" cy="97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"More Listings = More Money"</a:t>
            </a:r>
          </a:p>
        </p:txBody>
      </p:sp>
    </p:spTree>
  </p:cSld>
  <p:clrMapOvr>
    <a:masterClrMapping/>
  </p:clrMapOvr>
</p:sld>
</file>

<file path=ppt/slides/slide9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005195" y="913791"/>
            <a:ext cx="8743585" cy="8459419"/>
          </a:xfrm>
          <a:custGeom>
            <a:avLst/>
            <a:gdLst/>
            <a:ahLst/>
            <a:cxnLst/>
            <a:rect r="r" b="b" t="t" l="l"/>
            <a:pathLst>
              <a:path h="8459419" w="8743585">
                <a:moveTo>
                  <a:pt x="0" y="0"/>
                </a:moveTo>
                <a:lnTo>
                  <a:pt x="8743586" y="0"/>
                </a:lnTo>
                <a:lnTo>
                  <a:pt x="8743586" y="8459418"/>
                </a:lnTo>
                <a:lnTo>
                  <a:pt x="0" y="84594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52400" cy="10287000"/>
            <a:chOff x="0" y="0"/>
            <a:chExt cx="2032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32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3200">
                  <a:moveTo>
                    <a:pt x="0" y="0"/>
                  </a:moveTo>
                  <a:lnTo>
                    <a:pt x="203200" y="0"/>
                  </a:lnTo>
                  <a:lnTo>
                    <a:pt x="2032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BBCB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857250" y="3078634"/>
            <a:ext cx="16573500" cy="4129732"/>
            <a:chOff x="0" y="0"/>
            <a:chExt cx="22098000" cy="550631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556393" y="85725"/>
              <a:ext cx="8729330" cy="17024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800"/>
                </a:lnSpc>
              </a:pPr>
              <a:r>
                <a:rPr lang="en-US" sz="48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You've heard this everywhere: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893285"/>
              <a:ext cx="22098000" cy="2613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844551" indent="-422275" lvl="1">
                <a:lnSpc>
                  <a:spcPts val="5250"/>
                </a:lnSpc>
                <a:buFont typeface="Arial"/>
                <a:buChar char="•"/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"Just keep posting!"</a:t>
              </a:r>
            </a:p>
            <a:p>
              <a:pPr algn="l" marL="844551" indent="-422275" lvl="1">
                <a:lnSpc>
                  <a:spcPts val="5250"/>
                </a:lnSpc>
                <a:buFont typeface="Arial"/>
                <a:buChar char="•"/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"More listings = more chances!"</a:t>
              </a:r>
            </a:p>
            <a:p>
              <a:pPr algn="l" marL="844551" indent="-422275" lvl="1">
                <a:lnSpc>
                  <a:spcPts val="5250"/>
                </a:lnSpc>
                <a:buFont typeface="Arial"/>
                <a:buChar char="•"/>
              </a:pPr>
              <a:r>
                <a:rPr lang="en-US" sz="3500">
                  <a:solidFill>
                    <a:srgbClr val="2D3748"/>
                  </a:solidFill>
                  <a:latin typeface="Arial"/>
                  <a:ea typeface="Arial"/>
                  <a:cs typeface="Arial"/>
                  <a:sym typeface="Arial"/>
                </a:rPr>
                <a:t>"The algorithm rewards activity!"</a:t>
              </a:r>
            </a:p>
          </p:txBody>
        </p:sp>
      </p:grpSp>
    </p:spTree>
  </p:cSld>
  <p:clrMapOvr>
    <a:masterClrMapping/>
  </p:clrMapOvr>
</p:sld>
</file>

<file path=ppt/slides/slide96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696890" y="4172849"/>
            <a:ext cx="12894219" cy="3105368"/>
            <a:chOff x="0" y="0"/>
            <a:chExt cx="17192293" cy="4140491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66675"/>
              <a:ext cx="17192293" cy="13194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085"/>
                </a:lnSpc>
              </a:pPr>
              <a:r>
                <a:rPr lang="en-US" sz="6219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This advice made sense in 2019.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1344177" y="1837495"/>
              <a:ext cx="14503939" cy="23029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82"/>
                </a:lnSpc>
              </a:pPr>
              <a:r>
                <a:rPr lang="en-US" sz="3273">
                  <a:solidFill>
                    <a:srgbClr val="5BBCB3"/>
                  </a:solidFill>
                  <a:latin typeface="Arial"/>
                  <a:ea typeface="Arial"/>
                  <a:cs typeface="Arial"/>
                  <a:sym typeface="Arial"/>
                </a:rPr>
                <a:t>In 2026? It's a recipe for invisibility.</a:t>
              </a:r>
            </a:p>
            <a:p>
              <a:pPr algn="ctr">
                <a:lnSpc>
                  <a:spcPts val="4582"/>
                </a:lnSpc>
              </a:pPr>
            </a:p>
            <a:p>
              <a:pPr algn="ctr">
                <a:lnSpc>
                  <a:spcPts val="4582"/>
                </a:lnSpc>
              </a:pPr>
              <a:r>
                <a:rPr lang="en-US" sz="3273">
                  <a:solidFill>
                    <a:srgbClr val="5BBCB3"/>
                  </a:solidFill>
                  <a:latin typeface="Arial"/>
                  <a:ea typeface="Arial"/>
                  <a:cs typeface="Arial"/>
                  <a:sym typeface="Arial"/>
                </a:rPr>
                <a:t>The game changed; your strategy didn’t.</a:t>
              </a:r>
            </a:p>
          </p:txBody>
        </p:sp>
      </p:grpSp>
    </p:spTree>
  </p:cSld>
  <p:clrMapOvr>
    <a:masterClrMapping/>
  </p:clrMapOvr>
</p:sld>
</file>

<file path=ppt/slides/slide9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384277" y="4261485"/>
            <a:ext cx="11519446" cy="1887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It's Not Your Fault You Believed This...</a:t>
            </a:r>
          </a:p>
        </p:txBody>
      </p:sp>
    </p:spTree>
  </p:cSld>
  <p:clrMapOvr>
    <a:masterClrMapping/>
  </p:clrMapOvr>
</p:sld>
</file>

<file path=ppt/slides/slide98.xml><?xml version="1.0" encoding="utf-8"?>
<p:sld xmlns:p="http://schemas.openxmlformats.org/presentationml/2006/main" xmlns:a="http://schemas.openxmlformats.org/drawingml/2006/main">
  <p:cSld>
    <p:bg>
      <p:bgPr>
        <a:solidFill>
          <a:srgbClr val="FDF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34020" y="3289599"/>
            <a:ext cx="16819960" cy="3707802"/>
            <a:chOff x="0" y="0"/>
            <a:chExt cx="22426613" cy="494373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2235332" y="-66675"/>
              <a:ext cx="17955949" cy="2459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10"/>
                </a:lnSpc>
              </a:pPr>
              <a:r>
                <a:rPr lang="en-US" sz="5700" b="true">
                  <a:solidFill>
                    <a:srgbClr val="2D3748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The advice that worked in 2019 doesn't work in 2026.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883159"/>
              <a:ext cx="22426613" cy="20605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99"/>
                </a:lnSpc>
              </a:pPr>
              <a:r>
                <a:rPr lang="en-US" sz="4499">
                  <a:solidFill>
                    <a:srgbClr val="5BBCB3"/>
                  </a:solidFill>
                  <a:latin typeface="Arial"/>
                  <a:ea typeface="Arial"/>
                  <a:cs typeface="Arial"/>
                  <a:sym typeface="Arial"/>
                </a:rPr>
                <a:t>You're not behind. You're not broken.</a:t>
              </a:r>
            </a:p>
            <a:p>
              <a:pPr algn="ctr">
                <a:lnSpc>
                  <a:spcPts val="6299"/>
                </a:lnSpc>
              </a:pPr>
              <a:r>
                <a:rPr lang="en-US" sz="4499" b="true">
                  <a:solidFill>
                    <a:srgbClr val="5BBCB3"/>
                  </a:solidFill>
                  <a:latin typeface="Arial Bold"/>
                  <a:ea typeface="Arial Bold"/>
                  <a:cs typeface="Arial Bold"/>
                  <a:sym typeface="Arial Bold"/>
                </a:rPr>
                <a:t>You were just given the wrong map.</a:t>
              </a:r>
            </a:p>
          </p:txBody>
        </p:sp>
      </p:grpSp>
    </p:spTree>
  </p:cSld>
  <p:clrMapOvr>
    <a:masterClrMapping/>
  </p:clrMapOvr>
</p:sld>
</file>

<file path=ppt/slides/slide9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70126" y="4810125"/>
            <a:ext cx="14147750" cy="97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 b="true">
                <a:solidFill>
                  <a:srgbClr val="FFFFFF"/>
                </a:solidFill>
                <a:latin typeface="Georgia Bold"/>
                <a:ea typeface="Georgia Bold"/>
                <a:cs typeface="Georgia Bold"/>
                <a:sym typeface="Georgia Bold"/>
              </a:rPr>
              <a:t>The Old Way vs. The New Way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DAG6NhldxMM</dc:identifier>
  <dcterms:modified xsi:type="dcterms:W3CDTF">2011-08-01T06:04:30Z</dcterms:modified>
  <cp:revision>1</cp:revision>
  <dc:title>Day 1: The Etsy Reset (TO BE FINALIZED)</dc:title>
</cp:coreProperties>
</file>

<file path=docProps/thumbnail.jpeg>
</file>